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xml" Extension="xml"/>
  <Default ContentType="image/png" Extension="png"/>
  <Default ContentType="application/msword" Extension="doc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msword" PartName="/ppt/embeddings/Microsoft_Office_Word_97_-_2003_Document1.doc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</p:sldIdLst>
  <p:sldSz cy="7126275" cx="10277475"/>
  <p:notesSz cx="6858000" cy="9144000"/>
  <p:embeddedFontLst>
    <p:embeddedFont>
      <p:font typeface="Arim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5">
          <p15:clr>
            <a:srgbClr val="000000"/>
          </p15:clr>
        </p15:guide>
        <p15:guide id="2" pos="3237">
          <p15:clr>
            <a:srgbClr val="000000"/>
          </p15:clr>
        </p15:guide>
      </p15:sldGuideLst>
    </p:ext>
    <p:ext uri="GoogleSlidesCustomDataVersion2">
      <go:slidesCustomData xmlns:go="http://customooxmlschemas.google.com/" r:id="rId98" roundtripDataSignature="AMtx7mi88g0QebRrbZXVXSUQG+yJsTj1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AB128C-A39D-431C-8C26-AA6F0F425187}">
  <a:tblStyle styleId="{6BAB128C-A39D-431C-8C26-AA6F0F42518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5" orient="horz"/>
        <p:guide pos="323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Arimo-bold.fntdata"/><Relationship Id="rId94" Type="http://schemas.openxmlformats.org/officeDocument/2006/relationships/font" Target="fonts/Arimo-regular.fntdata"/><Relationship Id="rId97" Type="http://schemas.openxmlformats.org/officeDocument/2006/relationships/font" Target="fonts/Arimo-boldItalic.fntdata"/><Relationship Id="rId96" Type="http://schemas.openxmlformats.org/officeDocument/2006/relationships/font" Target="fonts/Arim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98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В последнее время технологии больших данных развиваются высокими темпами. Возникает множество высокотехнологичных компаний, предоставляющих новые инструменты по анализу данных. В то же время растёт мировой спрос на специалистов, способных работать с большими объёмами данных, ставить задачи в этой области, понимать сложность и потенциальную стоимость таких работ. Предполагая нарастающий интерес к этой сфере в России, актуальным и адекватным решением будет систематизация опыта работы с технологиями и задачами анализа больших данных. Анализ образовательного рынка в области больших данных показывает нам, что онлайн-образование в сфере аналитики становится всё более популярным и массовым. Существует несколько курсов на английском языке, в т.ч. курсы Data Science and Big Data Analytics от EMC, ряд курсов на платформах Coursera и Udacity. Однако на русском языке подобные курсы пока отсутствуют. Настоящий курс призван ликвидировать данный пробел. Он представляет собой образовательный инструмент для введения в эту, без сомнения вдохновляющую и перспективную, область. Авторы курса предлагают слушателям окунуться в мир методов и технологий анализа больших данных на простых примерах.</a:t>
            </a:r>
            <a:endParaRPr/>
          </a:p>
        </p:txBody>
      </p:sp>
      <p:sp>
        <p:nvSpPr>
          <p:cNvPr id="95" name="Google Shape;95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44" name="Google Shape;244;p12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82" name="Google Shape;282;p15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Название его происходит от первых букв имён создателей: Росс Айхэк и Роберт Джентлмен из Оклендского университета.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Область распространения его велика. В 2012-2014гг по результатам опроса он был наиболее популярным языком для решения задач анализа данных </a:t>
            </a:r>
            <a:endParaRPr/>
          </a:p>
        </p:txBody>
      </p:sp>
      <p:sp>
        <p:nvSpPr>
          <p:cNvPr id="284" name="Google Shape;284;p1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95" name="Google Shape;295;p16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Название его происходит от первых букв имён создателей: Росс Айхэк и Роберт Джентлмен из Оклендского университета.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Область распространения его велика. В 2012-2014гг по результатам опроса он был наиболее популярным языком для решения задач анализа данных </a:t>
            </a:r>
            <a:endParaRPr/>
          </a:p>
        </p:txBody>
      </p:sp>
      <p:sp>
        <p:nvSpPr>
          <p:cNvPr id="297" name="Google Shape;297;p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06" name="Google Shape;306;p17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Название его происходит от первых букв имён создателей: Росс Айхэк и Роберт Джентлмен из Оклендского университета.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Область распространения его велика. В 2012-2014гг по результатам опроса он был наиболее популярным языком для решения задач анализа данных </a:t>
            </a:r>
            <a:endParaRPr/>
          </a:p>
        </p:txBody>
      </p:sp>
      <p:sp>
        <p:nvSpPr>
          <p:cNvPr id="308" name="Google Shape;308;p1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19" name="Google Shape;319;p18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32" name="Google Shape;332;p19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В этой лекции вы узнаете  о структуре языка R, его основных конструкциях.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Мы также разберём базовый синтаксис и несколько основных функций. Всё изложение сопровождается примерами и вы можете, скорее вам следует параллельно проверять все приводимые пример.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Наконец, мы разберём несколько примеров программ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45" name="Google Shape;345;p20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57" name="Google Shape;357;p21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82" name="Google Shape;382;p23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95" name="Google Shape;395;p24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Рассмотрим здесь пример со строкой.  R использует знак стрелки для инициализации переменных, которые также присутствовали в языке S. Эти стрелки можно использовать справа налево или слева направо, указывая, кому присваивать переменные, в то время как python использует оператор присваивания для инициализации переменных. Таким образом, в основном разработчики R считали, что было бы лучше сказать направление назначения, а не просто использовать оператор присваивания, который фактически может запутать любого нового программиста, которому назначается переменная.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08" name="Google Shape;408;p25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Это фрагменты кода в R и Python, после запуска этих кодов вы получите очень похожие результаты построения в обоих случаях, если вы проверите код здесь, то это показывает, что R data science экосистема имеет много небольших пакетов, таких как GGally, который в основном является пакетом, для графики -  ggplot2, а также является наиболее используемым пакетом построения R, тогда как в Python matplotlib является основным пакетом построения, а seaborn широко используется слой поверх matplotlib. Так вот, это тот самый результат, о котором мы говорили. Графические результаты R и Python оба похожи, но единственное различие заключается в их визуализации. Таким образом, основываясь на результатах графика, мы можем заключить, что R имеет много пакетов, поддерживающих различные методы выполнения вещей, тогда как обычно есть один способ сделать что-то в python. </a:t>
            </a:r>
            <a:endParaRPr/>
          </a:p>
        </p:txBody>
      </p:sp>
      <p:sp>
        <p:nvSpPr>
          <p:cNvPr id="410" name="Google Shape;410;p2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22" name="Google Shape;422;p26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37" name="Google Shape;437;p27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 более широко использовался, но дальше мы видим, что Python находится в тренде из-за своей популярности, он имеет в целом хорошую поддержку сообщества программистов </a:t>
            </a:r>
            <a:endParaRPr/>
          </a:p>
        </p:txBody>
      </p:sp>
      <p:sp>
        <p:nvSpPr>
          <p:cNvPr id="439" name="Google Shape;439;p2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52" name="Google Shape;452;p28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python - универсальный язык программирования, который может использоваться для большинства целей, таких как веб-разработка, разработка игр, искусственный интеллект, наука о данных, статистический анализ и т. д., В то время как язык R используется среди статистиков и майнеров данных для разработки статистического программного обеспечения и анализа данных, которые нам понятны.</a:t>
            </a:r>
            <a:endParaRPr/>
          </a:p>
        </p:txBody>
      </p:sp>
      <p:sp>
        <p:nvSpPr>
          <p:cNvPr id="454" name="Google Shape;454;p2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66" name="Google Shape;466;p29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python - универсальный язык программирования, который может использоваться для большинства целей, таких как веб-разработка, разработка игр, искусственный интеллект, наука о данных, статистический анализ и т. д., В то время как язык R используется среди статистиков и майнеров данных для разработки статистического программного обеспечения и анализа данных, которые нам понятны.</a:t>
            </a:r>
            <a:endParaRPr/>
          </a:p>
        </p:txBody>
      </p:sp>
      <p:sp>
        <p:nvSpPr>
          <p:cNvPr id="468" name="Google Shape;468;p2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80" name="Google Shape;480;p30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python - универсальный язык программирования, который может использоваться для большинства целей, таких как веб-разработка, разработка игр, искусственный интеллект, наука о данных, статистический анализ и т. д., В то время как язык R используется среди статистиков и майнеров данных для разработки статистического программного обеспечения и анализа данных, которые нам понятны.</a:t>
            </a:r>
            <a:endParaRPr/>
          </a:p>
        </p:txBody>
      </p:sp>
      <p:sp>
        <p:nvSpPr>
          <p:cNvPr id="482" name="Google Shape;482;p3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96" name="Google Shape;496;p31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python - универсальный язык программирования, который может использоваться для большинства целей, таких как веб-разработка, разработка игр, искусственный интеллект, наука о данных, статистический анализ и т. д., В то время как язык R используется среди статистиков и майнеров данных для разработки статистического программного обеспечения и анализа данных, которые нам понятны.</a:t>
            </a:r>
            <a:endParaRPr/>
          </a:p>
        </p:txBody>
      </p:sp>
      <p:sp>
        <p:nvSpPr>
          <p:cNvPr id="498" name="Google Shape;498;p3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12" name="Google Shape;512;p32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В принципе Вы могли бы взять книгу R in a Nutshell, там всё достаточно ясно написано и изложение в этой лекции в целом укладывается в изложение книги.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Однако в режиме видеолекции вы можете лучше понять назначение языка и способы его использования. Это не отменяет необходимость практики программирования и я рекомендую Вам после прослушивания каждого фрагмента лекции, а также по ходу прослушивания проверять весь написанный в слайдах код, исполняя, модифицируя его и тестируя свои гипотезы в какой-нибудь подходящей среде исполнения. Мы будем использовать Rstudio – бесплатная IDE для написания программ на языке 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29" name="Google Shape;529;p33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Google Shape;53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39" name="Google Shape;539;p34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0" name="Google Shape;54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54" name="Google Shape;554;p35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Google Shape;5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69" name="Google Shape;569;p36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83" name="Google Shape;583;p37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4" name="Google Shape;58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8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9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25" name="Google Shape;625;p40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Если объекту присвоить функцию, то далее выведется тело этой функции.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1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2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3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4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5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05" name="Google Shape;705;p46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7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8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9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0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1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2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3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4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5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6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7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8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9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0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93" name="Google Shape;893;p61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4" name="Google Shape;89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02" name="Google Shape;902;p62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3" name="Google Shape;90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В этой лекции вы узнаете об общих сведениях о языке, о структуре языка R, его основных конструкциях.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Мы также разберём базовый синтаксис и несколько основных функций. Всё изложение сопровождается примерами и вы можете, скорее вам следует параллельно проверять все приводимые пример.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Начнём.</a:t>
            </a:r>
            <a:endParaRPr/>
          </a:p>
        </p:txBody>
      </p:sp>
      <p:sp>
        <p:nvSpPr>
          <p:cNvPr id="904" name="Google Shape;904;p6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11" name="Google Shape;911;p63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2" name="Google Shape;91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Когда вы присваиваете переменной объект, вы на самом деле присваиваете объект этому символу в рамках текущей среды (контекста)</a:t>
            </a:r>
            <a:endParaRPr/>
          </a:p>
        </p:txBody>
      </p:sp>
      <p:sp>
        <p:nvSpPr>
          <p:cNvPr id="913" name="Google Shape;913;p6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26" name="Google Shape;926;p64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7" name="Google Shape;92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Когда вы присваиваете переменной объект, вы на самом деле присваиваете объект этому символу в рамках текущей среды (контекста)</a:t>
            </a:r>
            <a:endParaRPr/>
          </a:p>
        </p:txBody>
      </p:sp>
      <p:sp>
        <p:nvSpPr>
          <p:cNvPr id="928" name="Google Shape;928;p6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5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6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7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8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9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0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1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2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3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4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5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6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7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8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9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80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1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2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83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84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54" name="Google Shape;1154;p85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5" name="Google Shape;1155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64" name="Google Shape;1164;p86:notes"/>
          <p:cNvSpPr/>
          <p:nvPr>
            <p:ph idx="2" type="sldImg"/>
          </p:nvPr>
        </p:nvSpPr>
        <p:spPr>
          <a:xfrm>
            <a:off x="957262" y="685800"/>
            <a:ext cx="4943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5" name="Google Shape;116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955675" y="685800"/>
            <a:ext cx="4946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8"/>
          <p:cNvSpPr txBox="1"/>
          <p:nvPr>
            <p:ph type="ctrTitle"/>
          </p:nvPr>
        </p:nvSpPr>
        <p:spPr>
          <a:xfrm>
            <a:off x="0" y="1093920"/>
            <a:ext cx="5300605" cy="1527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8"/>
          <p:cNvSpPr txBox="1"/>
          <p:nvPr>
            <p:ph idx="1" type="subTitle"/>
          </p:nvPr>
        </p:nvSpPr>
        <p:spPr>
          <a:xfrm>
            <a:off x="13416" y="3114194"/>
            <a:ext cx="5206256" cy="182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SzPts val="33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8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88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8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8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8"/>
          <p:cNvSpPr txBox="1"/>
          <p:nvPr>
            <p:ph type="title"/>
          </p:nvPr>
        </p:nvSpPr>
        <p:spPr>
          <a:xfrm>
            <a:off x="51435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8"/>
          <p:cNvSpPr txBox="1"/>
          <p:nvPr>
            <p:ph idx="1" type="body"/>
          </p:nvPr>
        </p:nvSpPr>
        <p:spPr>
          <a:xfrm>
            <a:off x="513874" y="1662801"/>
            <a:ext cx="4539218" cy="4703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3321" lvl="0" marL="457200" algn="l">
              <a:spcBef>
                <a:spcPts val="582"/>
              </a:spcBef>
              <a:spcAft>
                <a:spcPts val="0"/>
              </a:spcAft>
              <a:buClr>
                <a:schemeClr val="dk1"/>
              </a:buClr>
              <a:buSzPts val="2909"/>
              <a:buChar char="•"/>
              <a:defRPr sz="2909"/>
            </a:lvl1pPr>
            <a:lvl2pPr indent="-386969" lvl="1" marL="9144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–"/>
              <a:defRPr sz="2494"/>
            </a:lvl2pPr>
            <a:lvl3pPr indent="-360553" lvl="2" marL="13716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3pPr>
            <a:lvl4pPr indent="-347344" lvl="3" marL="18288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–"/>
              <a:defRPr sz="1870"/>
            </a:lvl4pPr>
            <a:lvl5pPr indent="-347345" lvl="4" marL="22860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»"/>
              <a:defRPr sz="1870"/>
            </a:lvl5pPr>
            <a:lvl6pPr indent="-347345" lvl="5" marL="27432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6pPr>
            <a:lvl7pPr indent="-347345" lvl="6" marL="32004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7pPr>
            <a:lvl8pPr indent="-347345" lvl="7" marL="3657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8pPr>
            <a:lvl9pPr indent="-347345" lvl="8" marL="41148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9pPr>
          </a:lstStyle>
          <a:p/>
        </p:txBody>
      </p:sp>
      <p:sp>
        <p:nvSpPr>
          <p:cNvPr id="81" name="Google Shape;81;p98"/>
          <p:cNvSpPr txBox="1"/>
          <p:nvPr>
            <p:ph idx="2" type="body"/>
          </p:nvPr>
        </p:nvSpPr>
        <p:spPr>
          <a:xfrm>
            <a:off x="5224383" y="1662801"/>
            <a:ext cx="4539218" cy="4703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3321" lvl="0" marL="457200" algn="l">
              <a:spcBef>
                <a:spcPts val="582"/>
              </a:spcBef>
              <a:spcAft>
                <a:spcPts val="0"/>
              </a:spcAft>
              <a:buClr>
                <a:schemeClr val="dk1"/>
              </a:buClr>
              <a:buSzPts val="2909"/>
              <a:buChar char="•"/>
              <a:defRPr sz="2909"/>
            </a:lvl1pPr>
            <a:lvl2pPr indent="-386969" lvl="1" marL="9144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–"/>
              <a:defRPr sz="2494"/>
            </a:lvl2pPr>
            <a:lvl3pPr indent="-360553" lvl="2" marL="13716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3pPr>
            <a:lvl4pPr indent="-347344" lvl="3" marL="18288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–"/>
              <a:defRPr sz="1870"/>
            </a:lvl4pPr>
            <a:lvl5pPr indent="-347345" lvl="4" marL="22860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»"/>
              <a:defRPr sz="1870"/>
            </a:lvl5pPr>
            <a:lvl6pPr indent="-347345" lvl="5" marL="27432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6pPr>
            <a:lvl7pPr indent="-347345" lvl="6" marL="32004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7pPr>
            <a:lvl8pPr indent="-347345" lvl="7" marL="3657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8pPr>
            <a:lvl9pPr indent="-347345" lvl="8" marL="41148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9pPr>
          </a:lstStyle>
          <a:p/>
        </p:txBody>
      </p:sp>
      <p:sp>
        <p:nvSpPr>
          <p:cNvPr id="82" name="Google Shape;82;p98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8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8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9"/>
          <p:cNvSpPr txBox="1"/>
          <p:nvPr>
            <p:ph type="title"/>
          </p:nvPr>
        </p:nvSpPr>
        <p:spPr>
          <a:xfrm>
            <a:off x="811850" y="4579300"/>
            <a:ext cx="8735854" cy="141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156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9"/>
          <p:cNvSpPr txBox="1"/>
          <p:nvPr>
            <p:ph idx="1" type="body"/>
          </p:nvPr>
        </p:nvSpPr>
        <p:spPr>
          <a:xfrm>
            <a:off x="811850" y="3020425"/>
            <a:ext cx="8735854" cy="1558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16"/>
              </a:spcBef>
              <a:spcAft>
                <a:spcPts val="0"/>
              </a:spcAft>
              <a:buClr>
                <a:srgbClr val="888888"/>
              </a:buClr>
              <a:buSzPts val="2078"/>
              <a:buNone/>
              <a:defRPr sz="2078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74"/>
              </a:spcBef>
              <a:spcAft>
                <a:spcPts val="0"/>
              </a:spcAft>
              <a:buClr>
                <a:srgbClr val="888888"/>
              </a:buClr>
              <a:buSzPts val="1870"/>
              <a:buNone/>
              <a:defRPr sz="187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ts val="1663"/>
              <a:buNone/>
              <a:defRPr sz="1662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91"/>
              </a:spcBef>
              <a:spcAft>
                <a:spcPts val="0"/>
              </a:spcAft>
              <a:buClr>
                <a:srgbClr val="888888"/>
              </a:buClr>
              <a:buSzPts val="1455"/>
              <a:buNone/>
              <a:defRPr sz="1455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8" name="Google Shape;88;p99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99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9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0"/>
          <p:cNvSpPr txBox="1"/>
          <p:nvPr>
            <p:ph type="title"/>
          </p:nvPr>
        </p:nvSpPr>
        <p:spPr>
          <a:xfrm>
            <a:off x="51435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0"/>
          <p:cNvSpPr txBox="1"/>
          <p:nvPr>
            <p:ph idx="1" type="body"/>
          </p:nvPr>
        </p:nvSpPr>
        <p:spPr>
          <a:xfrm>
            <a:off x="514350" y="1662112"/>
            <a:ext cx="9248775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0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0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0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1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1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1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2"/>
          <p:cNvSpPr txBox="1"/>
          <p:nvPr>
            <p:ph type="title"/>
          </p:nvPr>
        </p:nvSpPr>
        <p:spPr>
          <a:xfrm rot="5400000">
            <a:off x="5567166" y="2169387"/>
            <a:ext cx="6080439" cy="2312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2"/>
          <p:cNvSpPr txBox="1"/>
          <p:nvPr>
            <p:ph idx="1" type="body"/>
          </p:nvPr>
        </p:nvSpPr>
        <p:spPr>
          <a:xfrm rot="5400000">
            <a:off x="856656" y="-57399"/>
            <a:ext cx="6080439" cy="6766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92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2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2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3"/>
          <p:cNvSpPr txBox="1"/>
          <p:nvPr>
            <p:ph type="title"/>
          </p:nvPr>
        </p:nvSpPr>
        <p:spPr>
          <a:xfrm>
            <a:off x="51435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3"/>
          <p:cNvSpPr txBox="1"/>
          <p:nvPr>
            <p:ph idx="1" type="body"/>
          </p:nvPr>
        </p:nvSpPr>
        <p:spPr>
          <a:xfrm rot="5400000">
            <a:off x="2786856" y="-610394"/>
            <a:ext cx="4703762" cy="924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3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3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3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4"/>
          <p:cNvSpPr txBox="1"/>
          <p:nvPr>
            <p:ph type="title"/>
          </p:nvPr>
        </p:nvSpPr>
        <p:spPr>
          <a:xfrm>
            <a:off x="2014457" y="4988402"/>
            <a:ext cx="6166485" cy="5889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78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4"/>
          <p:cNvSpPr/>
          <p:nvPr>
            <p:ph idx="2" type="pic"/>
          </p:nvPr>
        </p:nvSpPr>
        <p:spPr>
          <a:xfrm>
            <a:off x="2014457" y="636747"/>
            <a:ext cx="6166485" cy="4275773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94"/>
          <p:cNvSpPr txBox="1"/>
          <p:nvPr>
            <p:ph idx="1" type="body"/>
          </p:nvPr>
        </p:nvSpPr>
        <p:spPr>
          <a:xfrm>
            <a:off x="2014457" y="5577310"/>
            <a:ext cx="6166485" cy="836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91"/>
              </a:spcBef>
              <a:spcAft>
                <a:spcPts val="0"/>
              </a:spcAft>
              <a:buClr>
                <a:schemeClr val="dk1"/>
              </a:buClr>
              <a:buSzPts val="1455"/>
              <a:buNone/>
              <a:defRPr sz="1455"/>
            </a:lvl1pPr>
            <a:lvl2pPr indent="-228600" lvl="1" marL="914400" algn="l">
              <a:spcBef>
                <a:spcPts val="249"/>
              </a:spcBef>
              <a:spcAft>
                <a:spcPts val="0"/>
              </a:spcAft>
              <a:buClr>
                <a:schemeClr val="dk1"/>
              </a:buClr>
              <a:buSzPts val="1247"/>
              <a:buNone/>
              <a:defRPr sz="1247"/>
            </a:lvl2pPr>
            <a:lvl3pPr indent="-228600" lvl="2" marL="1371600" algn="l">
              <a:spcBef>
                <a:spcPts val="208"/>
              </a:spcBef>
              <a:spcAft>
                <a:spcPts val="0"/>
              </a:spcAft>
              <a:buClr>
                <a:schemeClr val="dk1"/>
              </a:buClr>
              <a:buSzPts val="1039"/>
              <a:buNone/>
              <a:defRPr sz="1039"/>
            </a:lvl3pPr>
            <a:lvl4pPr indent="-228600" lvl="3" marL="18288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4pPr>
            <a:lvl5pPr indent="-228600" lvl="4" marL="22860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5pPr>
            <a:lvl6pPr indent="-228600" lvl="5" marL="27432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6pPr>
            <a:lvl7pPr indent="-228600" lvl="6" marL="32004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7pPr>
            <a:lvl8pPr indent="-228600" lvl="7" marL="36576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8pPr>
            <a:lvl9pPr indent="-228600" lvl="8" marL="41148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9pPr>
          </a:lstStyle>
          <a:p/>
        </p:txBody>
      </p:sp>
      <p:sp>
        <p:nvSpPr>
          <p:cNvPr id="54" name="Google Shape;54;p94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4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4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5"/>
          <p:cNvSpPr txBox="1"/>
          <p:nvPr>
            <p:ph type="title"/>
          </p:nvPr>
        </p:nvSpPr>
        <p:spPr>
          <a:xfrm>
            <a:off x="513875" y="283732"/>
            <a:ext cx="3381218" cy="12075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78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5"/>
          <p:cNvSpPr txBox="1"/>
          <p:nvPr>
            <p:ph idx="1" type="body"/>
          </p:nvPr>
        </p:nvSpPr>
        <p:spPr>
          <a:xfrm>
            <a:off x="4018207" y="283733"/>
            <a:ext cx="5745394" cy="6082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9737" lvl="0" marL="457200" algn="l"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3325"/>
              <a:buChar char="•"/>
              <a:defRPr sz="3325"/>
            </a:lvl1pPr>
            <a:lvl2pPr indent="-413321" lvl="1" marL="914400" algn="l">
              <a:spcBef>
                <a:spcPts val="582"/>
              </a:spcBef>
              <a:spcAft>
                <a:spcPts val="0"/>
              </a:spcAft>
              <a:buClr>
                <a:schemeClr val="dk1"/>
              </a:buClr>
              <a:buSzPts val="2909"/>
              <a:buChar char="–"/>
              <a:defRPr sz="2909"/>
            </a:lvl2pPr>
            <a:lvl3pPr indent="-386969" lvl="2" marL="13716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•"/>
              <a:defRPr sz="2494"/>
            </a:lvl3pPr>
            <a:lvl4pPr indent="-360553" lvl="3" marL="18288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–"/>
              <a:defRPr sz="2078"/>
            </a:lvl4pPr>
            <a:lvl5pPr indent="-360553" lvl="4" marL="22860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»"/>
              <a:defRPr sz="2078"/>
            </a:lvl5pPr>
            <a:lvl6pPr indent="-360553" lvl="5" marL="27432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6pPr>
            <a:lvl7pPr indent="-360553" lvl="6" marL="3200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7pPr>
            <a:lvl8pPr indent="-360553" lvl="7" marL="36576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8pPr>
            <a:lvl9pPr indent="-360553" lvl="8" marL="41148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•"/>
              <a:defRPr sz="2078"/>
            </a:lvl9pPr>
          </a:lstStyle>
          <a:p/>
        </p:txBody>
      </p:sp>
      <p:sp>
        <p:nvSpPr>
          <p:cNvPr id="60" name="Google Shape;60;p95"/>
          <p:cNvSpPr txBox="1"/>
          <p:nvPr>
            <p:ph idx="2" type="body"/>
          </p:nvPr>
        </p:nvSpPr>
        <p:spPr>
          <a:xfrm>
            <a:off x="513875" y="1491242"/>
            <a:ext cx="3381218" cy="4874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91"/>
              </a:spcBef>
              <a:spcAft>
                <a:spcPts val="0"/>
              </a:spcAft>
              <a:buClr>
                <a:schemeClr val="dk1"/>
              </a:buClr>
              <a:buSzPts val="1455"/>
              <a:buNone/>
              <a:defRPr sz="1455"/>
            </a:lvl1pPr>
            <a:lvl2pPr indent="-228600" lvl="1" marL="914400" algn="l">
              <a:spcBef>
                <a:spcPts val="249"/>
              </a:spcBef>
              <a:spcAft>
                <a:spcPts val="0"/>
              </a:spcAft>
              <a:buClr>
                <a:schemeClr val="dk1"/>
              </a:buClr>
              <a:buSzPts val="1247"/>
              <a:buNone/>
              <a:defRPr sz="1247"/>
            </a:lvl2pPr>
            <a:lvl3pPr indent="-228600" lvl="2" marL="1371600" algn="l">
              <a:spcBef>
                <a:spcPts val="208"/>
              </a:spcBef>
              <a:spcAft>
                <a:spcPts val="0"/>
              </a:spcAft>
              <a:buClr>
                <a:schemeClr val="dk1"/>
              </a:buClr>
              <a:buSzPts val="1039"/>
              <a:buNone/>
              <a:defRPr sz="1039"/>
            </a:lvl3pPr>
            <a:lvl4pPr indent="-228600" lvl="3" marL="18288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4pPr>
            <a:lvl5pPr indent="-228600" lvl="4" marL="22860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5pPr>
            <a:lvl6pPr indent="-228600" lvl="5" marL="27432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6pPr>
            <a:lvl7pPr indent="-228600" lvl="6" marL="32004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7pPr>
            <a:lvl8pPr indent="-228600" lvl="7" marL="36576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8pPr>
            <a:lvl9pPr indent="-228600" lvl="8" marL="41148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5"/>
              <a:buNone/>
              <a:defRPr sz="935"/>
            </a:lvl9pPr>
          </a:lstStyle>
          <a:p/>
        </p:txBody>
      </p:sp>
      <p:sp>
        <p:nvSpPr>
          <p:cNvPr id="61" name="Google Shape;61;p95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5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5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6"/>
          <p:cNvSpPr txBox="1"/>
          <p:nvPr>
            <p:ph type="title"/>
          </p:nvPr>
        </p:nvSpPr>
        <p:spPr>
          <a:xfrm>
            <a:off x="51435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6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6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6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7"/>
          <p:cNvSpPr txBox="1"/>
          <p:nvPr>
            <p:ph type="title"/>
          </p:nvPr>
        </p:nvSpPr>
        <p:spPr>
          <a:xfrm>
            <a:off x="51435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7"/>
          <p:cNvSpPr txBox="1"/>
          <p:nvPr>
            <p:ph idx="1" type="body"/>
          </p:nvPr>
        </p:nvSpPr>
        <p:spPr>
          <a:xfrm>
            <a:off x="513874" y="1595167"/>
            <a:ext cx="4541003" cy="6647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b="1" sz="2494"/>
            </a:lvl1pPr>
            <a:lvl2pPr indent="-228600" lvl="1" marL="914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None/>
              <a:defRPr b="1" sz="2078"/>
            </a:lvl2pPr>
            <a:lvl3pPr indent="-228600" lvl="2" marL="1371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None/>
              <a:defRPr b="1" sz="1870"/>
            </a:lvl3pPr>
            <a:lvl4pPr indent="-228600" lvl="3" marL="1828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4pPr>
            <a:lvl5pPr indent="-228600" lvl="4" marL="22860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5pPr>
            <a:lvl6pPr indent="-228600" lvl="5" marL="27432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6pPr>
            <a:lvl7pPr indent="-228600" lvl="6" marL="32004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7pPr>
            <a:lvl8pPr indent="-228600" lvl="7" marL="36576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8pPr>
            <a:lvl9pPr indent="-228600" lvl="8" marL="4114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9pPr>
          </a:lstStyle>
          <a:p/>
        </p:txBody>
      </p:sp>
      <p:sp>
        <p:nvSpPr>
          <p:cNvPr id="72" name="Google Shape;72;p97"/>
          <p:cNvSpPr txBox="1"/>
          <p:nvPr>
            <p:ph idx="2" type="body"/>
          </p:nvPr>
        </p:nvSpPr>
        <p:spPr>
          <a:xfrm>
            <a:off x="513874" y="2259957"/>
            <a:ext cx="4541003" cy="4105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969" lvl="0" marL="4572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•"/>
              <a:defRPr sz="2494"/>
            </a:lvl1pPr>
            <a:lvl2pPr indent="-360553" lvl="1" marL="914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–"/>
              <a:defRPr sz="2078"/>
            </a:lvl2pPr>
            <a:lvl3pPr indent="-347344" lvl="2" marL="1371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3pPr>
            <a:lvl4pPr indent="-334200" lvl="3" marL="1828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–"/>
              <a:defRPr sz="1662"/>
            </a:lvl4pPr>
            <a:lvl5pPr indent="-334200" lvl="4" marL="22860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»"/>
              <a:defRPr sz="1662"/>
            </a:lvl5pPr>
            <a:lvl6pPr indent="-334200" lvl="5" marL="27432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6pPr>
            <a:lvl7pPr indent="-334200" lvl="6" marL="32004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7pPr>
            <a:lvl8pPr indent="-334200" lvl="7" marL="36576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8pPr>
            <a:lvl9pPr indent="-334200" lvl="8" marL="4114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9pPr>
          </a:lstStyle>
          <a:p/>
        </p:txBody>
      </p:sp>
      <p:sp>
        <p:nvSpPr>
          <p:cNvPr id="73" name="Google Shape;73;p97"/>
          <p:cNvSpPr txBox="1"/>
          <p:nvPr>
            <p:ph idx="3" type="body"/>
          </p:nvPr>
        </p:nvSpPr>
        <p:spPr>
          <a:xfrm>
            <a:off x="5220815" y="1595167"/>
            <a:ext cx="4542787" cy="6647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b="1" sz="2494"/>
            </a:lvl1pPr>
            <a:lvl2pPr indent="-228600" lvl="1" marL="914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None/>
              <a:defRPr b="1" sz="2078"/>
            </a:lvl2pPr>
            <a:lvl3pPr indent="-228600" lvl="2" marL="1371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None/>
              <a:defRPr b="1" sz="1870"/>
            </a:lvl3pPr>
            <a:lvl4pPr indent="-228600" lvl="3" marL="1828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4pPr>
            <a:lvl5pPr indent="-228600" lvl="4" marL="22860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5pPr>
            <a:lvl6pPr indent="-228600" lvl="5" marL="27432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6pPr>
            <a:lvl7pPr indent="-228600" lvl="6" marL="32004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7pPr>
            <a:lvl8pPr indent="-228600" lvl="7" marL="36576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8pPr>
            <a:lvl9pPr indent="-228600" lvl="8" marL="4114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None/>
              <a:defRPr b="1" sz="1662"/>
            </a:lvl9pPr>
          </a:lstStyle>
          <a:p/>
        </p:txBody>
      </p:sp>
      <p:sp>
        <p:nvSpPr>
          <p:cNvPr id="74" name="Google Shape;74;p97"/>
          <p:cNvSpPr txBox="1"/>
          <p:nvPr>
            <p:ph idx="4" type="body"/>
          </p:nvPr>
        </p:nvSpPr>
        <p:spPr>
          <a:xfrm>
            <a:off x="5220815" y="2259957"/>
            <a:ext cx="4542787" cy="4105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969" lvl="0" marL="45720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4"/>
              <a:buChar char="•"/>
              <a:defRPr sz="2494"/>
            </a:lvl1pPr>
            <a:lvl2pPr indent="-360553" lvl="1" marL="91440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Char char="–"/>
              <a:defRPr sz="2078"/>
            </a:lvl2pPr>
            <a:lvl3pPr indent="-347344" lvl="2" marL="137160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70"/>
              <a:buChar char="•"/>
              <a:defRPr sz="1870"/>
            </a:lvl3pPr>
            <a:lvl4pPr indent="-334200" lvl="3" marL="1828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–"/>
              <a:defRPr sz="1662"/>
            </a:lvl4pPr>
            <a:lvl5pPr indent="-334200" lvl="4" marL="22860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»"/>
              <a:defRPr sz="1662"/>
            </a:lvl5pPr>
            <a:lvl6pPr indent="-334200" lvl="5" marL="27432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6pPr>
            <a:lvl7pPr indent="-334200" lvl="6" marL="32004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7pPr>
            <a:lvl8pPr indent="-334200" lvl="7" marL="36576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8pPr>
            <a:lvl9pPr indent="-334200" lvl="8" marL="411480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3"/>
              <a:buChar char="•"/>
              <a:defRPr sz="1662"/>
            </a:lvl9pPr>
          </a:lstStyle>
          <a:p/>
        </p:txBody>
      </p:sp>
      <p:sp>
        <p:nvSpPr>
          <p:cNvPr id="75" name="Google Shape;75;p97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7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7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hyperlink" Target="http://presentation-creation.ru/" TargetMode="External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2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/>
          <p:nvPr/>
        </p:nvSpPr>
        <p:spPr>
          <a:xfrm>
            <a:off x="6813550" y="6742112"/>
            <a:ext cx="33226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http://presentation-creation.ru/</a:t>
            </a:r>
            <a:endParaRPr/>
          </a:p>
        </p:txBody>
      </p:sp>
      <p:sp>
        <p:nvSpPr>
          <p:cNvPr id="11" name="Google Shape;11;p87"/>
          <p:cNvSpPr txBox="1"/>
          <p:nvPr>
            <p:ph type="title"/>
          </p:nvPr>
        </p:nvSpPr>
        <p:spPr>
          <a:xfrm>
            <a:off x="51435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7"/>
          <p:cNvSpPr txBox="1"/>
          <p:nvPr>
            <p:ph idx="1" type="body"/>
          </p:nvPr>
        </p:nvSpPr>
        <p:spPr>
          <a:xfrm>
            <a:off x="514350" y="1662112"/>
            <a:ext cx="9248775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Char char="•"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2750" lvl="1" marL="914400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0553" lvl="5" marL="27432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0553" lvl="6" marL="32004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0553" lvl="7" marL="36576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0553" lvl="8" marL="41148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7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7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87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9"/>
          <p:cNvSpPr txBox="1"/>
          <p:nvPr>
            <p:ph type="title"/>
          </p:nvPr>
        </p:nvSpPr>
        <p:spPr>
          <a:xfrm>
            <a:off x="51435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89"/>
          <p:cNvSpPr txBox="1"/>
          <p:nvPr>
            <p:ph idx="1" type="body"/>
          </p:nvPr>
        </p:nvSpPr>
        <p:spPr>
          <a:xfrm>
            <a:off x="514350" y="1662112"/>
            <a:ext cx="9248775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Char char="•"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2750" lvl="1" marL="914400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0553" lvl="5" marL="27432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0553" lvl="6" marL="32004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0553" lvl="7" marL="36576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0553" lvl="8" marL="4114800" marR="0" rtl="0" algn="l">
              <a:spcBef>
                <a:spcPts val="416"/>
              </a:spcBef>
              <a:spcAft>
                <a:spcPts val="0"/>
              </a:spcAft>
              <a:buClr>
                <a:schemeClr val="dk1"/>
              </a:buClr>
              <a:buSzPts val="2078"/>
              <a:buFont typeface="Arial"/>
              <a:buChar char="•"/>
              <a:defRPr b="0" i="0" sz="20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89"/>
          <p:cNvSpPr txBox="1"/>
          <p:nvPr>
            <p:ph idx="10" type="dt"/>
          </p:nvPr>
        </p:nvSpPr>
        <p:spPr>
          <a:xfrm>
            <a:off x="51435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89"/>
          <p:cNvSpPr txBox="1"/>
          <p:nvPr>
            <p:ph idx="11" type="ftr"/>
          </p:nvPr>
        </p:nvSpPr>
        <p:spPr>
          <a:xfrm>
            <a:off x="3511550" y="6605587"/>
            <a:ext cx="32543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89"/>
          <p:cNvSpPr txBox="1"/>
          <p:nvPr>
            <p:ph idx="12" type="sldNum"/>
          </p:nvPr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en.wikipedia.org/wiki/SAS_System" TargetMode="External"/><Relationship Id="rId4" Type="http://schemas.openxmlformats.org/officeDocument/2006/relationships/image" Target="../media/image25.jp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ru.wikipedia.org/wiki/SPS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Document1.doc"/><Relationship Id="rId5" Type="http://schemas.openxmlformats.org/officeDocument/2006/relationships/oleObject" Target="../embeddings/Microsoft_Office_Word_97_-_2003_Document1.doc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ru.wikipedia.org/wiki/Shiny" TargetMode="External"/><Relationship Id="rId4" Type="http://schemas.openxmlformats.org/officeDocument/2006/relationships/hyperlink" Target="https://ru.wikipedia.org/wiki/Gret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ess.r-project.org/index.php?Section=home" TargetMode="External"/><Relationship Id="rId4" Type="http://schemas.openxmlformats.org/officeDocument/2006/relationships/image" Target="../media/image33.png"/><Relationship Id="rId5" Type="http://schemas.openxmlformats.org/officeDocument/2006/relationships/hyperlink" Target="http://translate.googleusercontent.com/translate_c?depth=1&amp;hl=ru&amp;prev=search&amp;rurl=translate.google.ru&amp;sl=en&amp;u=http://www.xemacs.org/&amp;usg=ALkJrhhrtptR7sP9e7uB-mNO6DbfvpUwbQ" TargetMode="External"/><Relationship Id="rId6" Type="http://schemas.openxmlformats.org/officeDocument/2006/relationships/hyperlink" Target="http://ess.r-project.org/index.php?Section=download" TargetMode="External"/><Relationship Id="rId7" Type="http://schemas.openxmlformats.org/officeDocument/2006/relationships/hyperlink" Target="http://www.emacs.uniyar.ac.ru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iki.scipy.org/NumPy" TargetMode="External"/><Relationship Id="rId4" Type="http://schemas.openxmlformats.org/officeDocument/2006/relationships/hyperlink" Target="http://wiki.scipy.org/SciPy" TargetMode="External"/><Relationship Id="rId5" Type="http://schemas.openxmlformats.org/officeDocument/2006/relationships/hyperlink" Target="http://ru.wikipedia.org/wiki/%D0%A0%D0%BE%D1%81%D1%81%D1%83%D0%BC,_%D0%93%D0%B2%D0%B8%D0%B4%D0%BE_%D0%B2%D0%B0%D0%B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Relationship Id="rId4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.hh.ru/" TargetMode="External"/><Relationship Id="rId4" Type="http://schemas.openxmlformats.org/officeDocument/2006/relationships/hyperlink" Target="https://www.bloomberg.com/professional/support/api-library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13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cran.r-project.org/bin/windows/base/" TargetMode="External"/><Relationship Id="rId4" Type="http://schemas.openxmlformats.org/officeDocument/2006/relationships/hyperlink" Target="http://www.rstudio.com/products/rstudio/download/" TargetMode="External"/><Relationship Id="rId9" Type="http://schemas.openxmlformats.org/officeDocument/2006/relationships/image" Target="../media/image28.png"/><Relationship Id="rId5" Type="http://schemas.openxmlformats.org/officeDocument/2006/relationships/hyperlink" Target="http://www.symbol.ru/date/816603.html" TargetMode="External"/><Relationship Id="rId6" Type="http://schemas.openxmlformats.org/officeDocument/2006/relationships/hyperlink" Target="http://pythonworld.ru/osnovy/skachat-python.html" TargetMode="External"/><Relationship Id="rId7" Type="http://schemas.openxmlformats.org/officeDocument/2006/relationships/hyperlink" Target="http://orange.biolab.si/download/" TargetMode="External"/><Relationship Id="rId8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hyperlink" Target="https://ru.wikipedia.org/wiki/GNU_GPL_2" TargetMode="External"/><Relationship Id="rId10" Type="http://schemas.openxmlformats.org/officeDocument/2006/relationships/hyperlink" Target="https://ru.wikipedia.org/wiki/%D0%9B%D0%B8%D1%86%D0%B5%D0%BD%D0%B7%D0%B8%D1%8F_%D0%BD%D0%B0_%D0%BF%D1%80%D0%BE%D0%B3%D1%80%D0%B0%D0%BC%D0%BC%D0%BD%D0%BE%D0%B5_%D0%BE%D0%B1%D0%B5%D1%81%D0%BF%D0%B5%D1%87%D0%B5%D0%BD%D0%B8%D0%B5" TargetMode="External"/><Relationship Id="rId13" Type="http://schemas.openxmlformats.org/officeDocument/2006/relationships/hyperlink" Target="https://ru.wikipedia.org/wiki/%D0%9E%D0%BF%D0%B5%D1%80%D0%B0%D1%86%D0%B8%D0%BE%D0%BD%D0%BD%D0%B0%D1%8F_%D1%81%D0%B8%D1%81%D1%82%D0%B5%D0%BC%D0%B0" TargetMode="External"/><Relationship Id="rId1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ru.wikipedia.org/wiki/%D0%9C%D1%83%D0%BB%D1%8C%D1%82%D0%B8%D0%BF%D0%B0%D1%80%D0%B0%D0%B4%D0%B8%D0%B3%D0%BC%D0%B0%D0%BB%D1%8C%D0%BD%D1%8B%D0%B9_%D1%8F%D0%B7%D1%8B%D0%BA_%D0%BF%D1%80%D0%BE%D0%B3%D1%80%D0%B0%D0%BC%D0%BC%D0%B8%D1%80%D0%BE%D0%B2%D0%B0%D0%BD%D0%B8%D1%8F" TargetMode="External"/><Relationship Id="rId4" Type="http://schemas.openxmlformats.org/officeDocument/2006/relationships/hyperlink" Target="https://ru.wikipedia.org/wiki/%D0%98%D0%BD%D1%82%D0%B5%D1%80%D0%BF%D1%80%D0%B5%D1%82%D0%B0%D1%82%D0%BE%D1%80" TargetMode="External"/><Relationship Id="rId9" Type="http://schemas.openxmlformats.org/officeDocument/2006/relationships/hyperlink" Target="https://ru.wikipedia.org/wiki/Scheme" TargetMode="External"/><Relationship Id="rId15" Type="http://schemas.openxmlformats.org/officeDocument/2006/relationships/hyperlink" Target="https://ru.wikipedia.org/wiki/Windows" TargetMode="External"/><Relationship Id="rId14" Type="http://schemas.openxmlformats.org/officeDocument/2006/relationships/hyperlink" Target="https://ru.wikipedia.org/wiki/Linux" TargetMode="External"/><Relationship Id="rId17" Type="http://schemas.openxmlformats.org/officeDocument/2006/relationships/image" Target="../media/image21.png"/><Relationship Id="rId16" Type="http://schemas.openxmlformats.org/officeDocument/2006/relationships/hyperlink" Target="https://ru.wikipedia.org/wiki/MacOS" TargetMode="External"/><Relationship Id="rId5" Type="http://schemas.openxmlformats.org/officeDocument/2006/relationships/hyperlink" Target="https://ru.wikipedia.org/wiki/%D0%A1%D1%82%D0%B0%D0%B4%D0%B8%D0%B8_%D1%80%D0%B0%D0%B7%D1%80%D0%B0%D0%B1%D0%BE%D1%82%D0%BA%D0%B8_%D0%BF%D1%80%D0%BE%D0%B3%D1%80%D0%B0%D0%BC%D0%BC%D0%BD%D0%BE%D0%B3%D0%BE_%D0%BE%D0%B1%D0%B5%D1%81%D0%BF%D0%B5%D1%87%D0%B5%D0%BD%D0%B8%D1%8F" TargetMode="External"/><Relationship Id="rId6" Type="http://schemas.openxmlformats.org/officeDocument/2006/relationships/hyperlink" Target="https://ru.wikipedia.org/wiki/%D0%A1%D0%B8%D1%81%D1%82%D0%B5%D0%BC%D0%B0_%D1%82%D0%B8%D0%BF%D0%BE%D0%B2" TargetMode="External"/><Relationship Id="rId7" Type="http://schemas.openxmlformats.org/officeDocument/2006/relationships/hyperlink" Target="https://ru.wikipedia.org/wiki/%D0%94%D0%B8%D0%BD%D0%B0%D0%BC%D0%B8%D1%87%D0%B5%D1%81%D0%BA%D0%B0%D1%8F_%D1%82%D0%B8%D0%BF%D0%B8%D0%B7%D0%B0%D1%86%D0%B8%D1%8F" TargetMode="External"/><Relationship Id="rId8" Type="http://schemas.openxmlformats.org/officeDocument/2006/relationships/hyperlink" Target="https://ru.wikipedia.org/wiki/S_(%D1%8F%D0%B7%D1%8B%D0%BA_%D0%BF%D1%80%D0%BE%D0%B3%D1%80%D0%B0%D0%BC%D0%BC%D0%B8%D1%80%D0%BE%D0%B2%D0%B0%D0%BD%D0%B8%D1%8F)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hyperlink" Target="http://www.kdnuggets.com/polls/2013/languages-analytics-data-mining-data-science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lookup-tables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cipy" TargetMode="External"/><Relationship Id="rId4" Type="http://schemas.openxmlformats.org/officeDocument/2006/relationships/hyperlink" Target="http://stata" TargetMode="External"/><Relationship Id="rId5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://en.wikipedia.org/wiki/Data_mining" TargetMode="External"/><Relationship Id="rId4" Type="http://schemas.openxmlformats.org/officeDocument/2006/relationships/hyperlink" Target="http://tryr.codeschool.com/" TargetMode="External"/><Relationship Id="rId5" Type="http://schemas.openxmlformats.org/officeDocument/2006/relationships/hyperlink" Target="http://www.osp.ru/os/2012/04/13015768/" TargetMode="External"/><Relationship Id="rId6" Type="http://schemas.openxmlformats.org/officeDocument/2006/relationships/hyperlink" Target="http://www.cyclismo.org/tutorial/R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u.wikipedia.org/wiki/Business_Intelligence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://pubhealth.spb.ru/SASDI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>
            <p:ph type="ctrTitle"/>
          </p:nvPr>
        </p:nvSpPr>
        <p:spPr>
          <a:xfrm>
            <a:off x="0" y="1093787"/>
            <a:ext cx="5300662" cy="152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700" lIns="99425" spcFirstLastPara="1" rIns="99425" wrap="square" tIns="49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b="0" i="0" lang="en-US" sz="5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Курс</a:t>
            </a:r>
            <a:br>
              <a:rPr b="0" i="0" lang="en-US" sz="5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Обработка больших данных</a:t>
            </a:r>
            <a:endParaRPr/>
          </a:p>
        </p:txBody>
      </p:sp>
      <p:sp>
        <p:nvSpPr>
          <p:cNvPr id="98" name="Google Shape;98;p1"/>
          <p:cNvSpPr txBox="1"/>
          <p:nvPr>
            <p:ph idx="1" type="subTitle"/>
          </p:nvPr>
        </p:nvSpPr>
        <p:spPr>
          <a:xfrm>
            <a:off x="101600" y="2771775"/>
            <a:ext cx="5207000" cy="1820862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300"/>
              <a:buNone/>
            </a:pPr>
            <a:r>
              <a:rPr b="0" i="0" lang="en-US" sz="33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Лекция 2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ED8137"/>
              </a:buClr>
              <a:buSzPts val="3000"/>
              <a:buNone/>
            </a:pPr>
            <a:r>
              <a:rPr b="1" i="0" lang="en-US" sz="3000" u="none">
                <a:solidFill>
                  <a:srgbClr val="ED8137"/>
                </a:solidFill>
                <a:latin typeface="Calibri"/>
                <a:ea typeface="Calibri"/>
                <a:cs typeface="Calibri"/>
                <a:sym typeface="Calibri"/>
              </a:rPr>
              <a:t>Инструменты для обработки больших данных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ED8137"/>
              </a:buClr>
              <a:buSzPts val="3000"/>
              <a:buNone/>
            </a:pPr>
            <a:r>
              <a:rPr b="1" i="0" lang="en-US" sz="3000" u="none">
                <a:solidFill>
                  <a:srgbClr val="ED8137"/>
                </a:solidFill>
                <a:latin typeface="Calibri"/>
                <a:ea typeface="Calibri"/>
                <a:cs typeface="Calibri"/>
                <a:sym typeface="Calibri"/>
              </a:rPr>
              <a:t>Язык R 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0" y="4562475"/>
            <a:ext cx="5137150" cy="7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Приходько Татьяна Александровна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доцент кафедры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Вычислительных технологий КубГУ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458787" y="898525"/>
            <a:ext cx="9361487" cy="5848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SAS —  также позиционируется как язык программирования для статистических исследований, т.е язык, который специализируется на обработке данных. Он находится на высоком уровне, поэтому SAS часто называют «языком четвертого поколения» - 4GL. </a:t>
            </a:r>
            <a:endParaRPr b="1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Шаги обработки данных, которые присущи SAS, условно делятся на два типа: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-шаги данных; 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-шаги процедур. </a:t>
            </a:r>
            <a:endParaRPr/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Первая категория - средство обработки данных в SAS System. Это цикл по записям источника данных, который имеет возможность осуществлять ряд произвольных операций в течении каждой из итераций данного цикла. Благодаря возможностям шага данных реализуется любой алгоритм их обработки. </a:t>
            </a:r>
            <a:endParaRPr/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Вторая категория - вызов одной из операций Base SAS, а также других продуктов SAS System. Каждая отдельная процедура совершает определенный вид обработки данных, реализует генерацию стандартных отчетов.</a:t>
            </a:r>
            <a:endParaRPr/>
          </a:p>
        </p:txBody>
      </p:sp>
      <p:pic>
        <p:nvPicPr>
          <p:cNvPr descr="SAS logo horiz.svg" id="224" name="Google Shape;2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34925"/>
            <a:ext cx="2160587" cy="887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0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1"/>
          <p:cNvSpPr txBox="1"/>
          <p:nvPr>
            <p:ph idx="4294967295" type="title"/>
          </p:nvPr>
        </p:nvSpPr>
        <p:spPr>
          <a:xfrm>
            <a:off x="0" y="285750"/>
            <a:ext cx="92487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продуктов DM</a:t>
            </a:r>
            <a:endParaRPr/>
          </a:p>
        </p:txBody>
      </p:sp>
      <p:sp>
        <p:nvSpPr>
          <p:cNvPr id="234" name="Google Shape;234;p11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1"/>
          <p:cNvSpPr txBox="1"/>
          <p:nvPr/>
        </p:nvSpPr>
        <p:spPr>
          <a:xfrm>
            <a:off x="962025" y="1114425"/>
            <a:ext cx="8567737" cy="3786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SAS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Statistical Analysis System -  большая и сложная система для статистической обработки данных (есть бесплатное web-приложение SAS University Edition с лицензией на год).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Достоинства: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899" lvl="1" marL="865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гибкий интерфейс обмена данными (интеграции); </a:t>
            </a:r>
            <a:endParaRPr/>
          </a:p>
          <a:p>
            <a:pPr indent="-342899" lvl="1" marL="865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наличие инструментария для работы с кластерами (распределенными системами); </a:t>
            </a:r>
            <a:endParaRPr/>
          </a:p>
          <a:p>
            <a:pPr indent="-342899" lvl="1" marL="865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быстрота расчетов на громадных массивах данных.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Недостатки: </a:t>
            </a:r>
            <a:endParaRPr/>
          </a:p>
          <a:p>
            <a:pPr indent="-342899" lvl="1" marL="865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примитивный язык написания скриптов SAS macro; </a:t>
            </a:r>
            <a:endParaRPr/>
          </a:p>
          <a:p>
            <a:pPr indent="-342899" lvl="1" marL="865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сложность поддержки уже написанных скриптов; </a:t>
            </a:r>
            <a:endParaRPr/>
          </a:p>
          <a:p>
            <a:pPr indent="-342899" lvl="1" marL="8651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дороговизна лицензий на полноценную версию. </a:t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1035050" y="5003800"/>
            <a:ext cx="7993062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Сравнение программных продуктов для анализа данных: R, MATLAB, SciPy, MS Excel, SAS, SPSS, Stata 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http://www.mbureau.ru/blog/sravnenie-programmnyh-produktov-dlya-analiza-dannyh-r-matlab-scipy-ms-excel-sas-spss-stata#sas</a:t>
            </a:r>
            <a:endParaRPr/>
          </a:p>
        </p:txBody>
      </p:sp>
      <p:sp>
        <p:nvSpPr>
          <p:cNvPr id="237" name="Google Shape;237;p11"/>
          <p:cNvSpPr txBox="1"/>
          <p:nvPr/>
        </p:nvSpPr>
        <p:spPr>
          <a:xfrm>
            <a:off x="1035050" y="5867400"/>
            <a:ext cx="8135937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Презентация курсов по SAS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http://www.sas.com/offices/europe/russia/training/Navigation_courses_related_to_programming.pdf</a:t>
            </a:r>
            <a:endParaRPr/>
          </a:p>
        </p:txBody>
      </p:sp>
      <p:pic>
        <p:nvPicPr>
          <p:cNvPr descr="https://lh5.googleusercontent.com/-u_859o5g1ww/AAAAAAAAAAI/AAAAAAAAAJo/7tKNtvZNUJw/s0-c-k-no-ns/photo.jpg" id="238" name="Google Shape;23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7700" y="3638550"/>
            <a:ext cx="1262062" cy="12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SAS logo horiz.svg" id="240" name="Google Shape;24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00" y="34925"/>
            <a:ext cx="2160587" cy="88741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 txBox="1"/>
          <p:nvPr/>
        </p:nvSpPr>
        <p:spPr>
          <a:xfrm>
            <a:off x="385762" y="4960937"/>
            <a:ext cx="649287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Arial"/>
              <a:buNone/>
            </a:pPr>
            <a:r>
              <a:rPr b="1" i="0" lang="en-US" sz="48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2"/>
          <p:cNvSpPr txBox="1"/>
          <p:nvPr>
            <p:ph idx="4294967295" type="title"/>
          </p:nvPr>
        </p:nvSpPr>
        <p:spPr>
          <a:xfrm>
            <a:off x="0" y="285750"/>
            <a:ext cx="92487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продуктов DM</a:t>
            </a:r>
            <a:endParaRPr/>
          </a:p>
        </p:txBody>
      </p:sp>
      <p:sp>
        <p:nvSpPr>
          <p:cNvPr id="250" name="Google Shape;250;p12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1035050" y="6124575"/>
            <a:ext cx="8135937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Презентация курсов по SAS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http://www.sas.com/ru_ru/training/home.html</a:t>
            </a:r>
            <a:endParaRPr/>
          </a:p>
        </p:txBody>
      </p:sp>
      <p:pic>
        <p:nvPicPr>
          <p:cNvPr descr="https://lh5.googleusercontent.com/-u_859o5g1ww/AAAAAAAAAAI/AAAAAAAAAJo/7tKNtvZNUJw/s0-c-k-no-ns/photo.jpg"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3337"/>
            <a:ext cx="1262062" cy="12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2"/>
          <p:cNvSpPr txBox="1"/>
          <p:nvPr/>
        </p:nvSpPr>
        <p:spPr>
          <a:xfrm>
            <a:off x="2546350" y="971550"/>
            <a:ext cx="511333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Стоимость некоторых курсов по SAS</a:t>
            </a:r>
            <a:endParaRPr/>
          </a:p>
        </p:txBody>
      </p:sp>
      <p:pic>
        <p:nvPicPr>
          <p:cNvPr id="254" name="Google Shape;2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487" y="1295400"/>
            <a:ext cx="8620125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2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3"/>
          <p:cNvSpPr txBox="1"/>
          <p:nvPr>
            <p:ph idx="4294967295" type="title"/>
          </p:nvPr>
        </p:nvSpPr>
        <p:spPr>
          <a:xfrm>
            <a:off x="0" y="285750"/>
            <a:ext cx="92487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продуктов DM</a:t>
            </a:r>
            <a:endParaRPr/>
          </a:p>
        </p:txBody>
      </p:sp>
      <p:sp>
        <p:nvSpPr>
          <p:cNvPr id="264" name="Google Shape;264;p13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3"/>
          <p:cNvSpPr txBox="1"/>
          <p:nvPr/>
        </p:nvSpPr>
        <p:spPr>
          <a:xfrm>
            <a:off x="1033462" y="5938837"/>
            <a:ext cx="7993062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Сравнение программных продуктов для анализа данных: R, MATLAB, SciPy, MS Excel, SAS, SPSS, Stata 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http://www.mbureau.ru/blog/sravnenie-programmnyh-produktov-dlya-analiza-dannyh-r-matlab-scipy-ms-excel-sas-spss-stata#sas</a:t>
            </a:r>
            <a:endParaRPr/>
          </a:p>
        </p:txBody>
      </p:sp>
      <p:sp>
        <p:nvSpPr>
          <p:cNvPr id="266" name="Google Shape;266;p13"/>
          <p:cNvSpPr txBox="1"/>
          <p:nvPr/>
        </p:nvSpPr>
        <p:spPr>
          <a:xfrm>
            <a:off x="817562" y="1403350"/>
            <a:ext cx="8713787" cy="374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SPSS Statistics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компьютерная программа для статистической обработки данных для проведения прикладных исследований в социальных науках.  	Комментарий пользователя: «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моим впечатлениям SPSS используют люди, которые хотят выполнять общепринятый статистический анализ наиболее простым путем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Достоинства: 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удобный графический интерфейс; 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ориентация на социальныхe науки.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Недостатки: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дороговизна лицензий; 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отсутствие гибкости в расчетах. </a:t>
            </a:r>
            <a:endParaRPr/>
          </a:p>
        </p:txBody>
      </p:sp>
      <p:sp>
        <p:nvSpPr>
          <p:cNvPr id="267" name="Google Shape;267;p13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4"/>
          <p:cNvSpPr txBox="1"/>
          <p:nvPr>
            <p:ph idx="4294967295" type="title"/>
          </p:nvPr>
        </p:nvSpPr>
        <p:spPr>
          <a:xfrm>
            <a:off x="0" y="-36512"/>
            <a:ext cx="92487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продуктов DM</a:t>
            </a:r>
            <a:endParaRPr/>
          </a:p>
        </p:txBody>
      </p:sp>
      <p:sp>
        <p:nvSpPr>
          <p:cNvPr id="276" name="Google Shape;276;p14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4"/>
          <p:cNvSpPr txBox="1"/>
          <p:nvPr/>
        </p:nvSpPr>
        <p:spPr>
          <a:xfrm>
            <a:off x="7370762" y="4138612"/>
            <a:ext cx="2473325" cy="2292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 of data analysis packages: R, Matlab, SciPy, Excel, SAS, SPSS, Stata 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http://brenocon.com/blog/2009/02/comparison-of-data-analysis-packages-r-matlab-scipy-excel-sas-spss-stata/</a:t>
            </a:r>
            <a:endParaRPr/>
          </a:p>
        </p:txBody>
      </p:sp>
      <p:graphicFrame>
        <p:nvGraphicFramePr>
          <p:cNvPr id="278" name="Google Shape;278;p14"/>
          <p:cNvGraphicFramePr/>
          <p:nvPr/>
        </p:nvGraphicFramePr>
        <p:xfrm>
          <a:off x="890587" y="560387"/>
          <a:ext cx="6445250" cy="6243637"/>
        </p:xfrm>
        <a:graphic>
          <a:graphicData uri="http://schemas.openxmlformats.org/presentationml/2006/ole">
            <mc:AlternateContent>
              <mc:Choice Requires="v">
                <p:oleObj r:id="rId4" imgH="6243637" imgW="6445250" progId="Word.Document.8" spid="_x0000_s1">
                  <p:embed/>
                </p:oleObj>
              </mc:Choice>
              <mc:Fallback>
                <p:oleObj r:id="rId5" imgH="6243637" imgW="6445250" progId="Word.Document.8">
                  <p:embed/>
                  <p:pic>
                    <p:nvPicPr>
                      <p:cNvPr id="278" name="Google Shape;278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90587" y="560387"/>
                        <a:ext cx="6445250" cy="624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" name="Google Shape;279;p14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 txBox="1"/>
          <p:nvPr>
            <p:ph idx="4294967295" type="title"/>
          </p:nvPr>
        </p:nvSpPr>
        <p:spPr>
          <a:xfrm>
            <a:off x="0" y="106362"/>
            <a:ext cx="9248775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общие сведения</a:t>
            </a:r>
            <a:endParaRPr/>
          </a:p>
        </p:txBody>
      </p:sp>
      <p:sp>
        <p:nvSpPr>
          <p:cNvPr id="288" name="Google Shape;288;p15"/>
          <p:cNvSpPr txBox="1"/>
          <p:nvPr>
            <p:ph idx="4294967295" type="body"/>
          </p:nvPr>
        </p:nvSpPr>
        <p:spPr>
          <a:xfrm>
            <a:off x="817562" y="1187450"/>
            <a:ext cx="9459912" cy="1871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Язык программирования с динамической типизацией, разработанный на основе языка S, предназначенный для статистической обработки данных и работы с графикой.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Создатели: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осс Айхэк и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оберт Джентлмен из Оклендского университета, 1993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язык оказали влияние: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Scheme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289" name="Google Shape;289;p15"/>
          <p:cNvSpPr txBox="1"/>
          <p:nvPr/>
        </p:nvSpPr>
        <p:spPr>
          <a:xfrm>
            <a:off x="1009650" y="6515100"/>
            <a:ext cx="82327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www.rochester.edu/college/psc/thestarlab/help/rcourse/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-Course.pdf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458787" y="3635375"/>
            <a:ext cx="9432900" cy="29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Кроме возможности использования различных текстовых редакторов, есть и другие возможности: 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Emacs: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Это кросс-платформенный редактор, который выполняет все, что любой текстовый редактор и больше. В нем существуют плагины, для того, чтобы сделать Ваше R программирование намного проще, но инструмент не слишком прост в изучении. 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RStudio: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 RStudio не является текстовым редактором, но является свободным кросс-платформенным IDE, которое предоставляет мощные комплексные средства, специально предназначенные для R программистов. </a:t>
            </a:r>
            <a:endParaRPr/>
          </a:p>
        </p:txBody>
      </p:sp>
      <p:sp>
        <p:nvSpPr>
          <p:cNvPr id="291" name="Google Shape;291;p15"/>
          <p:cNvSpPr txBox="1"/>
          <p:nvPr/>
        </p:nvSpPr>
        <p:spPr>
          <a:xfrm>
            <a:off x="3338512" y="3130550"/>
            <a:ext cx="33956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Среда разработки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/>
          <p:nvPr/>
        </p:nvSpPr>
        <p:spPr>
          <a:xfrm>
            <a:off x="485775" y="628650"/>
            <a:ext cx="9405937" cy="5976937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 txBox="1"/>
          <p:nvPr>
            <p:ph idx="4294967295" type="title"/>
          </p:nvPr>
        </p:nvSpPr>
        <p:spPr>
          <a:xfrm>
            <a:off x="0" y="106362"/>
            <a:ext cx="9248775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общие сведения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601662" y="1608137"/>
            <a:ext cx="8966100" cy="50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удобства работы с R разработан ряд графических интерфейсов, в том числе RStudio, JGR, RKWard, SciViews-R, Statistical Lab, R Commander, Rattle, а также программный пакет </a:t>
            </a:r>
            <a:r>
              <a:rPr b="0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Shiny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Кроме того, в ряде текстовых и кодовых редакторов предусмотренные специальные режимы для работы с R, в частности в ConTEXT, Emacs (Emacs Speaks Statistics), jEdit, Kate, Notepad++, Syn, TextMate, Tinn-R, Vim, Bluefish, WinEdt (с пакетом RWinEdt), Gedit (с пакетом rgedit/gedit-r-plugin). Для среды разработки Eclipse существует специализированный R-плагин; доступ к функциям и среде выполнения R возможен из Python с использованием пакета RPy; работать с R можно из эконометрического пакета </a:t>
            </a:r>
            <a:r>
              <a:rPr b="0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Gretl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302" name="Google Shape;302;p16"/>
          <p:cNvSpPr txBox="1"/>
          <p:nvPr/>
        </p:nvSpPr>
        <p:spPr>
          <a:xfrm>
            <a:off x="3122612" y="846137"/>
            <a:ext cx="3048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Среды разработки</a:t>
            </a:r>
            <a:endParaRPr/>
          </a:p>
        </p:txBody>
      </p:sp>
      <p:sp>
        <p:nvSpPr>
          <p:cNvPr id="303" name="Google Shape;303;p16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/>
          <p:nvPr/>
        </p:nvSpPr>
        <p:spPr>
          <a:xfrm>
            <a:off x="242887" y="1063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7"/>
          <p:cNvSpPr txBox="1"/>
          <p:nvPr>
            <p:ph idx="4294967295" type="title"/>
          </p:nvPr>
        </p:nvSpPr>
        <p:spPr>
          <a:xfrm>
            <a:off x="1028700" y="250825"/>
            <a:ext cx="8286750" cy="720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общие сведения</a:t>
            </a:r>
            <a:endParaRPr/>
          </a:p>
        </p:txBody>
      </p:sp>
      <p:sp>
        <p:nvSpPr>
          <p:cNvPr id="312" name="Google Shape;312;p17"/>
          <p:cNvSpPr txBox="1"/>
          <p:nvPr/>
        </p:nvSpPr>
        <p:spPr>
          <a:xfrm>
            <a:off x="385762" y="1187450"/>
            <a:ext cx="6553200" cy="191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 EMACS есть такая поговорка: о чем бы вы ни подумали, это уже написано для EMACS. Для него разработан пакет дополнения ESS.  </a:t>
            </a: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ESS — Emacs Speaks Statistics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descr="SAS Visual Analytics" id="313" name="Google Shape;3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7775" y="466725"/>
            <a:ext cx="3949700" cy="32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 txBox="1"/>
          <p:nvPr/>
        </p:nvSpPr>
        <p:spPr>
          <a:xfrm>
            <a:off x="385762" y="3490912"/>
            <a:ext cx="9432900" cy="237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 - пакет дополнения для текстовых редакторов Emacs, таких как GNU Emacs и </a:t>
            </a:r>
            <a:r>
              <a:rPr b="0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XEmacs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 Он предназначен для поддержки редактирования сценариев и взаимодействие с различными программами статистического анализа, таких как R, S-Plus, SAS, Stata и OpenBUGS/JAGS.</a:t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ESS действительно есть все что нужно: редактор кода с подсветкой, терминал с автозавершением, интегрированная справочная система и показ картинок.</a:t>
            </a:r>
            <a:endParaRPr/>
          </a:p>
        </p:txBody>
      </p:sp>
      <p:sp>
        <p:nvSpPr>
          <p:cNvPr id="315" name="Google Shape;315;p17"/>
          <p:cNvSpPr txBox="1"/>
          <p:nvPr/>
        </p:nvSpPr>
        <p:spPr>
          <a:xfrm>
            <a:off x="1106487" y="6011862"/>
            <a:ext cx="7704137" cy="7794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Взять можно здесь: </a:t>
            </a:r>
            <a:r>
              <a:rPr b="0" i="0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http://ess.r-project.org/index.php?Section=download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или здесь: </a:t>
            </a:r>
            <a:r>
              <a:rPr b="0" i="0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http://www.emacs.uniyar.ac.ru/</a:t>
            </a:r>
            <a:endParaRPr/>
          </a:p>
        </p:txBody>
      </p:sp>
      <p:sp>
        <p:nvSpPr>
          <p:cNvPr id="316" name="Google Shape;316;p17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8"/>
          <p:cNvSpPr txBox="1"/>
          <p:nvPr>
            <p:ph idx="4294967295" type="title"/>
          </p:nvPr>
        </p:nvSpPr>
        <p:spPr>
          <a:xfrm>
            <a:off x="2365375" y="400050"/>
            <a:ext cx="55467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</p:txBody>
      </p:sp>
      <p:sp>
        <p:nvSpPr>
          <p:cNvPr id="326" name="Google Shape;326;p18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817562" y="5938837"/>
            <a:ext cx="900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Основные библиотеки, которые применяются для анализа данных при помощи Python: </a:t>
            </a:r>
            <a:r>
              <a:rPr b="1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NumPy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SciPy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Matplotlib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Pandas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328" name="Google Shape;328;p18"/>
          <p:cNvSpPr txBox="1"/>
          <p:nvPr/>
        </p:nvSpPr>
        <p:spPr>
          <a:xfrm>
            <a:off x="674687" y="1330325"/>
            <a:ext cx="9217025" cy="466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1936" lvl="0" marL="261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Компания Google использует Python в своей поисковой системе и оплачивает труд создателя Python — </a:t>
            </a:r>
            <a:r>
              <a:rPr b="0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Гвидо ван Россума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61936" lvl="0" marL="261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Такие компании, как Intel, Cisco, Hewlett-Packard, Seagate, Qualcomm и IBM, используют Python для тестирования аппаратного обеспечения </a:t>
            </a:r>
            <a:endParaRPr/>
          </a:p>
          <a:p>
            <a:pPr indent="-261936" lvl="0" marL="261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Служба коллективного использования видеоматериалов YouTube в значительной степени реализована на Python </a:t>
            </a:r>
            <a:endParaRPr/>
          </a:p>
          <a:p>
            <a:pPr indent="-261936" lvl="0" marL="261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NASA использует Python для шифрования и анализа разведданных </a:t>
            </a:r>
            <a:endParaRPr/>
          </a:p>
          <a:p>
            <a:pPr indent="-261936" lvl="0" marL="261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Компании JPMorgan Chase, UBS, Getco и Citadel применяют Python для прогнозирования финансового рынка </a:t>
            </a:r>
            <a:endParaRPr/>
          </a:p>
          <a:p>
            <a:pPr indent="-261936" lvl="0" marL="261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Популярная программа BitTorrent для обмена файлами в пиринговых сетях написана на языке Python </a:t>
            </a:r>
            <a:endParaRPr/>
          </a:p>
          <a:p>
            <a:pPr indent="-261936" lvl="0" marL="261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Популярный веб-фреймворк App Engine от компании Google использует Python в качестве прикладного языка программирования </a:t>
            </a:r>
            <a:endParaRPr/>
          </a:p>
          <a:p>
            <a:pPr indent="-261936" lvl="0" marL="2619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NASA, Los Alamos, JPL и Fermilab используют Python для научных вычислений. </a:t>
            </a:r>
            <a:endParaRPr/>
          </a:p>
        </p:txBody>
      </p:sp>
      <p:sp>
        <p:nvSpPr>
          <p:cNvPr id="329" name="Google Shape;329;p18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9"/>
          <p:cNvSpPr txBox="1"/>
          <p:nvPr>
            <p:ph idx="4294967295" type="title"/>
          </p:nvPr>
        </p:nvSpPr>
        <p:spPr>
          <a:xfrm>
            <a:off x="0" y="285750"/>
            <a:ext cx="9248775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&amp; Orange</a:t>
            </a:r>
            <a:endParaRPr/>
          </a:p>
        </p:txBody>
      </p:sp>
      <p:sp>
        <p:nvSpPr>
          <p:cNvPr id="338" name="Google Shape;338;p19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674687" y="5362575"/>
            <a:ext cx="92169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Orange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это open source система для анализа  и визуализации данных, написанная на языке Python. Она представляет широкие возможности для анализа данных в ней непосредственно, а также для ее использования в создании производных программ для анализа данных. Система состоит из основного функционального ядра и графического интерфейса Canvas к нему. </a:t>
            </a:r>
            <a:endParaRPr/>
          </a:p>
        </p:txBody>
      </p:sp>
      <p:pic>
        <p:nvPicPr>
          <p:cNvPr descr="snp-OWNetExplorer-last" id="340" name="Google Shape;3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725" y="827087"/>
            <a:ext cx="6727825" cy="4392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341" name="Google Shape;34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6775" y="4578350"/>
            <a:ext cx="1398587" cy="61118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9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817562" y="466725"/>
            <a:ext cx="8539162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Содержание</a:t>
            </a:r>
            <a:endParaRPr/>
          </a:p>
        </p:txBody>
      </p:sp>
      <p:grpSp>
        <p:nvGrpSpPr>
          <p:cNvPr id="106" name="Google Shape;106;p2"/>
          <p:cNvGrpSpPr/>
          <p:nvPr/>
        </p:nvGrpSpPr>
        <p:grpSpPr>
          <a:xfrm>
            <a:off x="601662" y="1671637"/>
            <a:ext cx="9118600" cy="792162"/>
            <a:chOff x="883" y="1337"/>
            <a:chExt cx="5591" cy="495"/>
          </a:xfrm>
        </p:grpSpPr>
        <p:sp>
          <p:nvSpPr>
            <p:cNvPr id="107" name="Google Shape;107;p2"/>
            <p:cNvSpPr/>
            <p:nvPr/>
          </p:nvSpPr>
          <p:spPr>
            <a:xfrm>
              <a:off x="883" y="1337"/>
              <a:ext cx="5573" cy="494"/>
            </a:xfrm>
            <a:prstGeom prst="roundRect">
              <a:avLst>
                <a:gd fmla="val 16667" name="adj"/>
              </a:avLst>
            </a:prstGeom>
            <a:solidFill>
              <a:srgbClr val="464646">
                <a:alpha val="49803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96" y="1422"/>
              <a:ext cx="356" cy="32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02" y="1337"/>
              <a:ext cx="5572" cy="495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98266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Обзор инструментов Big Data Analysis</a:t>
              </a:r>
              <a:endParaRPr/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601662" y="2679700"/>
            <a:ext cx="9105900" cy="863600"/>
            <a:chOff x="883" y="1972"/>
            <a:chExt cx="5583" cy="540"/>
          </a:xfrm>
        </p:grpSpPr>
        <p:sp>
          <p:nvSpPr>
            <p:cNvPr id="111" name="Google Shape;111;p2"/>
            <p:cNvSpPr/>
            <p:nvPr/>
          </p:nvSpPr>
          <p:spPr>
            <a:xfrm>
              <a:off x="883" y="2018"/>
              <a:ext cx="5573" cy="494"/>
            </a:xfrm>
            <a:prstGeom prst="roundRect">
              <a:avLst>
                <a:gd fmla="val 16667" name="adj"/>
              </a:avLst>
            </a:prstGeom>
            <a:solidFill>
              <a:srgbClr val="464646">
                <a:alpha val="49803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096" y="2103"/>
              <a:ext cx="356" cy="32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94" y="1972"/>
              <a:ext cx="5572" cy="49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-342899" lvl="0" marL="132556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Сравнение продуктов </a:t>
              </a:r>
              <a:r>
                <a:rPr b="0" i="0" lang="en-US" sz="20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35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Mining</a:t>
              </a: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601662" y="3687762"/>
            <a:ext cx="9105900" cy="871537"/>
            <a:chOff x="883" y="2607"/>
            <a:chExt cx="5583" cy="545"/>
          </a:xfrm>
        </p:grpSpPr>
        <p:sp>
          <p:nvSpPr>
            <p:cNvPr id="115" name="Google Shape;115;p2"/>
            <p:cNvSpPr/>
            <p:nvPr/>
          </p:nvSpPr>
          <p:spPr>
            <a:xfrm>
              <a:off x="883" y="2657"/>
              <a:ext cx="5573" cy="495"/>
            </a:xfrm>
            <a:prstGeom prst="roundRect">
              <a:avLst>
                <a:gd fmla="val 16667" name="adj"/>
              </a:avLst>
            </a:prstGeom>
            <a:solidFill>
              <a:srgbClr val="464646">
                <a:alpha val="49803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96" y="2742"/>
              <a:ext cx="356" cy="32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94" y="2607"/>
              <a:ext cx="5572" cy="49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98266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Конструкции R </a:t>
              </a: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593725" y="4775200"/>
            <a:ext cx="9126537" cy="792162"/>
            <a:chOff x="878" y="3292"/>
            <a:chExt cx="5596" cy="495"/>
          </a:xfrm>
        </p:grpSpPr>
        <p:sp>
          <p:nvSpPr>
            <p:cNvPr id="119" name="Google Shape;119;p2"/>
            <p:cNvSpPr/>
            <p:nvPr/>
          </p:nvSpPr>
          <p:spPr>
            <a:xfrm>
              <a:off x="878" y="3292"/>
              <a:ext cx="5573" cy="495"/>
            </a:xfrm>
            <a:prstGeom prst="roundRect">
              <a:avLst>
                <a:gd fmla="val 16667" name="adj"/>
              </a:avLst>
            </a:prstGeom>
            <a:solidFill>
              <a:srgbClr val="464646">
                <a:alpha val="49803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91" y="3377"/>
              <a:ext cx="356" cy="32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02" y="3293"/>
              <a:ext cx="5572" cy="49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98266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b="0" i="0" lang="en-US" sz="32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Структуры данных и синтаксис языка R</a:t>
              </a: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620712" y="5703887"/>
            <a:ext cx="9118600" cy="798512"/>
            <a:chOff x="714" y="3605"/>
            <a:chExt cx="5744" cy="503"/>
          </a:xfrm>
        </p:grpSpPr>
        <p:sp>
          <p:nvSpPr>
            <p:cNvPr id="123" name="Google Shape;123;p2"/>
            <p:cNvSpPr/>
            <p:nvPr/>
          </p:nvSpPr>
          <p:spPr>
            <a:xfrm>
              <a:off x="714" y="3609"/>
              <a:ext cx="5725" cy="499"/>
            </a:xfrm>
            <a:prstGeom prst="roundRect">
              <a:avLst>
                <a:gd fmla="val 16667" name="adj"/>
              </a:avLst>
            </a:prstGeom>
            <a:solidFill>
              <a:srgbClr val="464646">
                <a:alpha val="49803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933" y="3695"/>
              <a:ext cx="366" cy="33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34" y="3605"/>
              <a:ext cx="5724" cy="498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98266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Типы языка R</a:t>
              </a:r>
              <a:endParaRPr/>
            </a:p>
          </p:txBody>
        </p:sp>
      </p:grpSp>
      <p:sp>
        <p:nvSpPr>
          <p:cNvPr id="126" name="Google Shape;126;p2"/>
          <p:cNvSpPr txBox="1"/>
          <p:nvPr/>
        </p:nvSpPr>
        <p:spPr>
          <a:xfrm>
            <a:off x="2709862" y="0"/>
            <a:ext cx="5100637" cy="407987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больших данных. л2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0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0"/>
          <p:cNvSpPr txBox="1"/>
          <p:nvPr>
            <p:ph idx="4294967295" type="title"/>
          </p:nvPr>
        </p:nvSpPr>
        <p:spPr>
          <a:xfrm>
            <a:off x="0" y="285750"/>
            <a:ext cx="9248775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для анализа данных</a:t>
            </a:r>
            <a:endParaRPr/>
          </a:p>
        </p:txBody>
      </p:sp>
      <p:sp>
        <p:nvSpPr>
          <p:cNvPr id="352" name="Google Shape;352;p20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0"/>
          <p:cNvSpPr txBox="1"/>
          <p:nvPr/>
        </p:nvSpPr>
        <p:spPr>
          <a:xfrm>
            <a:off x="514350" y="1114425"/>
            <a:ext cx="9520237" cy="534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Аnaconda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Дистрибутив Python, предназначенный для крупномасштабной</a:t>
            </a:r>
            <a:b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обработки данных, прогнозной аналитики и научных вычислений.</a:t>
            </a:r>
            <a:b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Anaconda уже включает NumPy, SciPy, matplotlib, pandas, IPython,</a:t>
            </a:r>
            <a:b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Jupyter Notebook и scikit-learn. Есть версии для Mac OS, Windows и</a:t>
            </a:r>
            <a:b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очень удобное решение и это тот дистрибутив, который часто используется для научных вычислений.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Кроме того, сейчас Anaconda включает в себя коммерческую библиотеку Intel MKL, которой можно пользоваться бесплатно. Использование MKL (это происходит автоматически при установке Anaconda) может дать значительный прирост скорости при выполнении различных алгоритмов в scikitlearn.</a:t>
            </a:r>
            <a:b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4" name="Google Shape;354;p20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1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1"/>
          <p:cNvSpPr txBox="1"/>
          <p:nvPr>
            <p:ph idx="4294967295" type="title"/>
          </p:nvPr>
        </p:nvSpPr>
        <p:spPr>
          <a:xfrm>
            <a:off x="0" y="285750"/>
            <a:ext cx="9248775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для анализа данных</a:t>
            </a:r>
            <a:endParaRPr/>
          </a:p>
        </p:txBody>
      </p:sp>
      <p:sp>
        <p:nvSpPr>
          <p:cNvPr id="364" name="Google Shape;364;p21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1"/>
          <p:cNvSpPr txBox="1"/>
          <p:nvPr/>
        </p:nvSpPr>
        <p:spPr>
          <a:xfrm>
            <a:off x="514350" y="1114425"/>
            <a:ext cx="8870950" cy="563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Pandas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pandas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библиотека Python для обработки и анализа данных. Она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построена на основе структуры данных, называемой DataFrame и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смоделированной по принципу датафреймов среды статистического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программирования R. Проще говоря, DataFrame библиотеки pandas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представляет собой таблицу, похожую на электронную таблицу Excel.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Библиотека pandas предлагает большой спектр методов по работе с этой таблицей, в частности, она позволяет выполнять SQL-подобные запросы и присоединения таблиц. В отличие от NumPy, который требует, чтобы все записи в массиве были одного и того же типа, в pandas каждый столбец может иметь отдельный тип (например, целые числа, даты, числа с плавающей точкой и строки). Еще одним преимуществом библиотеки pandas является ее способность работать с различными форматами файлов и баз данных, например, с файлами SQL, Excel и CSV.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6" name="Google Shape;366;p21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 txBox="1"/>
          <p:nvPr>
            <p:ph idx="4294967295" type="title"/>
          </p:nvPr>
        </p:nvSpPr>
        <p:spPr>
          <a:xfrm>
            <a:off x="0" y="285750"/>
            <a:ext cx="9248775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376" name="Google Shape;376;p22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cdn-images-1.medium.com/max/720/1*d-K19RVdGTl5_fqMRcFXjw.jpeg" id="377" name="Google Shape;3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037" y="935037"/>
            <a:ext cx="4322762" cy="2016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8" name="Google Shape;378;p22"/>
          <p:cNvGraphicFramePr/>
          <p:nvPr/>
        </p:nvGraphicFramePr>
        <p:xfrm>
          <a:off x="522287" y="26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{6BAB128C-A39D-431C-8C26-AA6F0F425187}</a:tableStyleId>
              </a:tblPr>
              <a:tblGrid>
                <a:gridCol w="4545000"/>
                <a:gridCol w="4695825"/>
              </a:tblGrid>
              <a:tr h="352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R-это язык программирования, созданный статистиками и майнерами данных для статистического анализа и графики, поддерживаемый фондом R foundation for statistical computing. R также обеспечивает высококачественную графику, а также имеет некоторые популярные библиотеки, которые помогают в аналитических частях, таких как R Markdown и Shiny.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 другой стороны, Python-это простой, легкий, полноценный и объектно-ориентированный язык программирования высокого уровня, который используется для веб-разработки или разработки ПО для анализа данных, а также в приложениях на основе графического интерфейса, таких как игры, графический дизайн, веб-приложения.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79" name="Google Shape;379;p22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3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3"/>
          <p:cNvSpPr txBox="1"/>
          <p:nvPr>
            <p:ph idx="4294967295" type="title"/>
          </p:nvPr>
        </p:nvSpPr>
        <p:spPr>
          <a:xfrm>
            <a:off x="0" y="285750"/>
            <a:ext cx="9248775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389" name="Google Shape;389;p23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 vs Python" id="390" name="Google Shape;3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912" y="1042987"/>
            <a:ext cx="5324475" cy="23034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1" name="Google Shape;391;p23"/>
          <p:cNvGraphicFramePr/>
          <p:nvPr/>
        </p:nvGraphicFramePr>
        <p:xfrm>
          <a:off x="706437" y="3748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{6BAB128C-A39D-431C-8C26-AA6F0F425187}</a:tableStyleId>
              </a:tblPr>
              <a:tblGrid>
                <a:gridCol w="8864600"/>
              </a:tblGrid>
              <a:tr h="2486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Скорость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Когда дело доходит до скорости, Python быстрее R только до 1000 итераций, но после 1000 итераций R начинает использовать функцию lapply, которая увеличивает его скорость, в этой ситуации R становится быстрее python. Таким образом, у обоих есть свои преимущества с их пределами.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Перейдем к следующему пункту -- коду и синтаксису.</a:t>
                      </a:r>
                      <a:endParaRPr/>
                    </a:p>
                  </a:txBody>
                  <a:tcPr marT="0" marB="0" marR="114300" marL="1143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392" name="Google Shape;392;p23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4"/>
          <p:cNvSpPr txBox="1"/>
          <p:nvPr>
            <p:ph idx="4294967295" type="title"/>
          </p:nvPr>
        </p:nvSpPr>
        <p:spPr>
          <a:xfrm>
            <a:off x="1466850" y="285750"/>
            <a:ext cx="7781925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402" name="Google Shape;402;p24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 vs Python 2" id="403" name="Google Shape;4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387" y="1452562"/>
            <a:ext cx="7566025" cy="36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4"/>
          <p:cNvSpPr txBox="1"/>
          <p:nvPr/>
        </p:nvSpPr>
        <p:spPr>
          <a:xfrm>
            <a:off x="1609725" y="957262"/>
            <a:ext cx="7416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Код и синтаксис</a:t>
            </a:r>
            <a:endParaRPr/>
          </a:p>
        </p:txBody>
      </p:sp>
      <p:sp>
        <p:nvSpPr>
          <p:cNvPr id="405" name="Google Shape;405;p24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5"/>
          <p:cNvSpPr txBox="1"/>
          <p:nvPr>
            <p:ph idx="4294967295" type="title"/>
          </p:nvPr>
        </p:nvSpPr>
        <p:spPr>
          <a:xfrm>
            <a:off x="1177925" y="357187"/>
            <a:ext cx="7848600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415" name="Google Shape;415;p25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1484312" y="927100"/>
            <a:ext cx="7416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Код и синтаксис</a:t>
            </a:r>
            <a:endParaRPr/>
          </a:p>
        </p:txBody>
      </p:sp>
      <p:pic>
        <p:nvPicPr>
          <p:cNvPr descr="R vs Python 3" id="417" name="Google Shape;4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1476375"/>
            <a:ext cx="7559675" cy="326231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5"/>
          <p:cNvSpPr txBox="1"/>
          <p:nvPr/>
        </p:nvSpPr>
        <p:spPr>
          <a:xfrm>
            <a:off x="1609725" y="4878387"/>
            <a:ext cx="7348537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имеет много небольших пакетов, поддерживающих различные методы выполнения вещей, тогда как обычно есть один способ сделать что-то в Python. </a:t>
            </a:r>
            <a:endParaRPr/>
          </a:p>
        </p:txBody>
      </p:sp>
      <p:sp>
        <p:nvSpPr>
          <p:cNvPr id="419" name="Google Shape;419;p25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6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6"/>
          <p:cNvSpPr txBox="1"/>
          <p:nvPr>
            <p:ph idx="4294967295" type="title"/>
          </p:nvPr>
        </p:nvSpPr>
        <p:spPr>
          <a:xfrm>
            <a:off x="1825625" y="285750"/>
            <a:ext cx="7021512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429" name="Google Shape;429;p26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6"/>
          <p:cNvSpPr txBox="1"/>
          <p:nvPr/>
        </p:nvSpPr>
        <p:spPr>
          <a:xfrm>
            <a:off x="1609725" y="1006475"/>
            <a:ext cx="7416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Глубокое обучение</a:t>
            </a:r>
            <a:endParaRPr/>
          </a:p>
        </p:txBody>
      </p:sp>
      <p:sp>
        <p:nvSpPr>
          <p:cNvPr id="431" name="Google Shape;431;p26"/>
          <p:cNvSpPr txBox="1"/>
          <p:nvPr/>
        </p:nvSpPr>
        <p:spPr>
          <a:xfrm>
            <a:off x="962025" y="1350962"/>
            <a:ext cx="8713787" cy="1108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глубоком обучении, Python является более универсальным, чем R, поскольку он предоставляет больше возможностей для глубокого обучения, тогда как R является новичком для глубокого обучения.</a:t>
            </a:r>
            <a:endParaRPr/>
          </a:p>
        </p:txBody>
      </p:sp>
      <p:pic>
        <p:nvPicPr>
          <p:cNvPr descr="R vs Python 4" id="432" name="Google Shape;4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175" y="2468562"/>
            <a:ext cx="5445125" cy="25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6"/>
          <p:cNvSpPr txBox="1"/>
          <p:nvPr/>
        </p:nvSpPr>
        <p:spPr>
          <a:xfrm>
            <a:off x="962025" y="5008562"/>
            <a:ext cx="8713787" cy="178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имеет недавно добавленные API, такие как Keras и KerasR, которые написаны на Python. В  самом деле, Keras в Python имеет возможность работать над сильными API pythons, такими как tensorflow или Theano или CNTK Microsoft, мы можем сказать, что Python имеет здесь большее преимущество.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7"/>
          <p:cNvSpPr txBox="1"/>
          <p:nvPr>
            <p:ph idx="4294967295" type="title"/>
          </p:nvPr>
        </p:nvSpPr>
        <p:spPr>
          <a:xfrm>
            <a:off x="577850" y="268287"/>
            <a:ext cx="9248775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444" name="Google Shape;444;p27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7"/>
          <p:cNvSpPr txBox="1"/>
          <p:nvPr/>
        </p:nvSpPr>
        <p:spPr>
          <a:xfrm>
            <a:off x="1430337" y="1031875"/>
            <a:ext cx="7416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Тенденции</a:t>
            </a:r>
            <a:endParaRPr/>
          </a:p>
        </p:txBody>
      </p:sp>
      <p:pic>
        <p:nvPicPr>
          <p:cNvPr descr="R vs Python 5" id="446" name="Google Shape;4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4187" y="1512887"/>
            <a:ext cx="6769100" cy="241141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7"/>
          <p:cNvSpPr txBox="1"/>
          <p:nvPr/>
        </p:nvSpPr>
        <p:spPr>
          <a:xfrm>
            <a:off x="4202112" y="3198812"/>
            <a:ext cx="143351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Миграции</a:t>
            </a:r>
            <a:endParaRPr/>
          </a:p>
        </p:txBody>
      </p:sp>
      <p:pic>
        <p:nvPicPr>
          <p:cNvPr descr="R v Python Google Trend" id="448" name="Google Shape;44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2162" y="4027487"/>
            <a:ext cx="5715000" cy="261143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7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8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8"/>
          <p:cNvSpPr txBox="1"/>
          <p:nvPr>
            <p:ph idx="4294967295" type="title"/>
          </p:nvPr>
        </p:nvSpPr>
        <p:spPr>
          <a:xfrm>
            <a:off x="1252537" y="406400"/>
            <a:ext cx="7772400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459" name="Google Shape;459;p28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8"/>
          <p:cNvSpPr txBox="1"/>
          <p:nvPr/>
        </p:nvSpPr>
        <p:spPr>
          <a:xfrm>
            <a:off x="1430337" y="1031875"/>
            <a:ext cx="7416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Тенденции в вакансиях</a:t>
            </a:r>
            <a:endParaRPr/>
          </a:p>
        </p:txBody>
      </p:sp>
      <p:pic>
        <p:nvPicPr>
          <p:cNvPr descr="R v Python Jobs Trend" id="461" name="Google Shape;4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0" y="1433512"/>
            <a:ext cx="67214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2612" y="4795837"/>
            <a:ext cx="3784600" cy="184308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8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9"/>
          <p:cNvSpPr txBox="1"/>
          <p:nvPr>
            <p:ph idx="4294967295" type="title"/>
          </p:nvPr>
        </p:nvSpPr>
        <p:spPr>
          <a:xfrm>
            <a:off x="1252537" y="406400"/>
            <a:ext cx="7772400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473" name="Google Shape;473;p29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9"/>
          <p:cNvSpPr txBox="1"/>
          <p:nvPr/>
        </p:nvSpPr>
        <p:spPr>
          <a:xfrm>
            <a:off x="1430337" y="1031875"/>
            <a:ext cx="7416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b="0" i="0" lang="en-US" sz="2000" u="none">
                <a:solidFill>
                  <a:srgbClr val="F14124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R!</a:t>
            </a:r>
            <a:endParaRPr/>
          </a:p>
        </p:txBody>
      </p:sp>
      <p:sp>
        <p:nvSpPr>
          <p:cNvPr id="475" name="Google Shape;475;p29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6" name="Google Shape;476;p29"/>
          <p:cNvSpPr txBox="1"/>
          <p:nvPr/>
        </p:nvSpPr>
        <p:spPr>
          <a:xfrm>
            <a:off x="755650" y="6689725"/>
            <a:ext cx="6276975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https://habr.com/ru/company/ods/blog/348260/</a:t>
            </a:r>
            <a:endParaRPr/>
          </a:p>
        </p:txBody>
      </p:sp>
      <p:sp>
        <p:nvSpPr>
          <p:cNvPr id="477" name="Google Shape;477;p29"/>
          <p:cNvSpPr txBox="1"/>
          <p:nvPr/>
        </p:nvSpPr>
        <p:spPr>
          <a:xfrm>
            <a:off x="271462" y="1412875"/>
            <a:ext cx="9763125" cy="5078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учетом особенностей обоих языков выиграть от совмещения R и Python можно при: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Исследовательском анализе данных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Прототипировании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Реализации проекта/набора задач с широким охватом по различным научно-практическим областям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Примеры для возможного совмещения языков (Все приведенные примеры — реальные проекты): 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Исследование региональных рынков труда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Подключение к </a:t>
            </a:r>
            <a:r>
              <a:rPr b="0" i="0" lang="en-US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официальному API HH.ru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 помощью Python, исследование трендов и зависимостей (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xgboost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xgboostExplainer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+ визуализация (Markdown-отчеты) с помощью R.</a:t>
            </a:r>
            <a:endParaRPr/>
          </a:p>
          <a:p>
            <a:pPr indent="-184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Приложение на данных Bloomberg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Подключение к </a:t>
            </a:r>
            <a:r>
              <a:rPr b="0" i="0" lang="en-US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официальному API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 обработка данных на Python (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numpy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pandas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+ вывод результата в dashboard или shiny приложение на R (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flexdashboard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htmlwidgets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indent="-184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Анализ новостного потока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Парсинг на R (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rvest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+ NLP на Python + параметризованный отчет на R (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RMarkdown Parameterized Reports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>
            <p:ph idx="4294967295" type="title"/>
          </p:nvPr>
        </p:nvSpPr>
        <p:spPr>
          <a:xfrm>
            <a:off x="225425" y="644525"/>
            <a:ext cx="9645650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Искусственный интеллект создал столько некачественного контента, что поиск Google деградировал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2762250" y="-36512"/>
            <a:ext cx="46974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Обзор инструментов Big Data Analysis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887" y="1574800"/>
            <a:ext cx="5329237" cy="504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0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0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0"/>
          <p:cNvSpPr txBox="1"/>
          <p:nvPr>
            <p:ph idx="4294967295" type="title"/>
          </p:nvPr>
        </p:nvSpPr>
        <p:spPr>
          <a:xfrm>
            <a:off x="1252537" y="406400"/>
            <a:ext cx="7772400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487" name="Google Shape;487;p30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0"/>
          <p:cNvSpPr txBox="1"/>
          <p:nvPr/>
        </p:nvSpPr>
        <p:spPr>
          <a:xfrm>
            <a:off x="1430337" y="1031875"/>
            <a:ext cx="7416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b="0" i="0" lang="en-US" sz="2000" u="none">
                <a:solidFill>
                  <a:srgbClr val="F14124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R!</a:t>
            </a:r>
            <a:endParaRPr/>
          </a:p>
        </p:txBody>
      </p:sp>
      <p:sp>
        <p:nvSpPr>
          <p:cNvPr id="489" name="Google Shape;489;p30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90" name="Google Shape;490;p30"/>
          <p:cNvSpPr txBox="1"/>
          <p:nvPr/>
        </p:nvSpPr>
        <p:spPr>
          <a:xfrm>
            <a:off x="755650" y="6689725"/>
            <a:ext cx="6276975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https://habr.com/ru/company/ods/blog/348260/</a:t>
            </a:r>
            <a:endParaRPr/>
          </a:p>
        </p:txBody>
      </p:sp>
      <p:sp>
        <p:nvSpPr>
          <p:cNvPr id="491" name="Google Shape;491;p30"/>
          <p:cNvSpPr txBox="1"/>
          <p:nvPr/>
        </p:nvSpPr>
        <p:spPr>
          <a:xfrm>
            <a:off x="514350" y="3465512"/>
            <a:ext cx="8332787" cy="1322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None/>
            </a:pPr>
            <a:r>
              <a:rPr b="0" i="0" lang="en-US" sz="20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&lt;cmd_to_run&gt;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команда для выполнения скрипта R или Python с помощью командной строки 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&lt;path_to_script&gt;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директория расположения скрипта 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&lt;any_additional_args&gt;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список аргументов на вход скрипту </a:t>
            </a:r>
            <a:endParaRPr/>
          </a:p>
        </p:txBody>
      </p:sp>
      <p:sp>
        <p:nvSpPr>
          <p:cNvPr id="492" name="Google Shape;492;p30"/>
          <p:cNvSpPr txBox="1"/>
          <p:nvPr/>
        </p:nvSpPr>
        <p:spPr>
          <a:xfrm>
            <a:off x="577850" y="2655887"/>
            <a:ext cx="7467600" cy="400050"/>
          </a:xfrm>
          <a:prstGeom prst="rect">
            <a:avLst/>
          </a:prstGeom>
          <a:solidFill>
            <a:srgbClr val="DFF5F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None/>
            </a:pPr>
            <a:r>
              <a:rPr b="0" i="0" lang="en-US" sz="20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&lt;cmd_to_run&gt; &lt;path_to_script&gt; &lt;any_additional_args&gt; </a:t>
            </a:r>
            <a:endParaRPr/>
          </a:p>
        </p:txBody>
      </p:sp>
      <p:sp>
        <p:nvSpPr>
          <p:cNvPr id="493" name="Google Shape;493;p30"/>
          <p:cNvSpPr txBox="1"/>
          <p:nvPr/>
        </p:nvSpPr>
        <p:spPr>
          <a:xfrm>
            <a:off x="423862" y="1771650"/>
            <a:ext cx="890587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Технически совмещение выполняется с помощью встраивания скриптов: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387350" y="863600"/>
            <a:ext cx="9431337" cy="586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1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1"/>
          <p:cNvSpPr txBox="1"/>
          <p:nvPr>
            <p:ph idx="4294967295" type="title"/>
          </p:nvPr>
        </p:nvSpPr>
        <p:spPr>
          <a:xfrm>
            <a:off x="1252537" y="134937"/>
            <a:ext cx="7772400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или R?</a:t>
            </a:r>
            <a:endParaRPr/>
          </a:p>
        </p:txBody>
      </p:sp>
      <p:sp>
        <p:nvSpPr>
          <p:cNvPr id="503" name="Google Shape;503;p31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1"/>
          <p:cNvSpPr txBox="1"/>
          <p:nvPr/>
        </p:nvSpPr>
        <p:spPr>
          <a:xfrm>
            <a:off x="1430337" y="560387"/>
            <a:ext cx="7416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b="0" i="0" lang="en-US" sz="2000" u="none">
                <a:solidFill>
                  <a:srgbClr val="F14124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R!</a:t>
            </a:r>
            <a:endParaRPr/>
          </a:p>
        </p:txBody>
      </p:sp>
      <p:sp>
        <p:nvSpPr>
          <p:cNvPr id="505" name="Google Shape;505;p31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06" name="Google Shape;506;p31"/>
          <p:cNvSpPr txBox="1"/>
          <p:nvPr/>
        </p:nvSpPr>
        <p:spPr>
          <a:xfrm>
            <a:off x="755650" y="6689725"/>
            <a:ext cx="6276975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https://habr.com/ru/company/ods/blog/348260/</a:t>
            </a:r>
            <a:endParaRPr/>
          </a:p>
        </p:txBody>
      </p:sp>
      <p:sp>
        <p:nvSpPr>
          <p:cNvPr id="507" name="Google Shape;507;p31"/>
          <p:cNvSpPr txBox="1"/>
          <p:nvPr/>
        </p:nvSpPr>
        <p:spPr>
          <a:xfrm>
            <a:off x="111125" y="1600200"/>
            <a:ext cx="4117975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Предположим, поставлена </a:t>
            </a: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сравнить уровни инфляции и темпов экономического роста в странах, реализующих инфляционное таргетирование (или близкий аналог) как режим денежно-кредитной политики с 2013 г. — примерного старта внедрения этого режима в России. </a:t>
            </a:r>
            <a:b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Решить задачу нужно быстро, а  быструю загрузку можно только с Python, обработку и визуализацию - с R. </a:t>
            </a:r>
            <a:endParaRPr/>
          </a:p>
        </p:txBody>
      </p:sp>
      <p:pic>
        <p:nvPicPr>
          <p:cNvPr id="508" name="Google Shape;5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050" y="989012"/>
            <a:ext cx="6110287" cy="54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1"/>
          <p:cNvSpPr txBox="1"/>
          <p:nvPr/>
        </p:nvSpPr>
        <p:spPr>
          <a:xfrm>
            <a:off x="84137" y="4779962"/>
            <a:ext cx="4733925" cy="157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полученном графике в полярной системе координат показан разброс значений инфляции в период с 2013 г. по 2017 г., а также средние значения ВВП (над значениями инфляции). Круг означает положительный темп роста ВВП, треугольник — отрицательный.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2"/>
          <p:cNvSpPr txBox="1"/>
          <p:nvPr>
            <p:ph idx="4294967295" type="title"/>
          </p:nvPr>
        </p:nvSpPr>
        <p:spPr>
          <a:xfrm>
            <a:off x="0" y="285750"/>
            <a:ext cx="9248775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Нам понадобится</a:t>
            </a:r>
            <a:endParaRPr/>
          </a:p>
        </p:txBody>
      </p:sp>
      <p:sp>
        <p:nvSpPr>
          <p:cNvPr id="518" name="Google Shape;518;p32"/>
          <p:cNvSpPr txBox="1"/>
          <p:nvPr>
            <p:ph idx="4294967295" type="body"/>
          </p:nvPr>
        </p:nvSpPr>
        <p:spPr>
          <a:xfrm>
            <a:off x="976312" y="1322387"/>
            <a:ext cx="6388100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Книга «R in a Nutshell» Джозефа Адлера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версии не ниже  3.3.3 (установить до RStudio)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http://cran.r-project.org/bin/windows/base/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Среда исполнения RStudio </a:t>
            </a: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http://www.rstudio.com/products/rstudio/download/</a:t>
            </a:r>
            <a:endParaRPr/>
          </a:p>
          <a:p>
            <a:pPr indent="-63500" lvl="0" marL="177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0" lvl="0" marL="177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Марк Лутц. Изучаем Python, 4-е издание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Силен Дэви, Мейсман Арно.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Основы Data Science и  Big Data. Python и наука о данных.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 - </a:t>
            </a:r>
            <a:r>
              <a:rPr b="0" i="0" lang="en-US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http://pythonworld.ru/osnovy/skachat-python.html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 </a:t>
            </a: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http://orange.biolab.si/download/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</a:t>
            </a:r>
            <a:endParaRPr/>
          </a:p>
        </p:txBody>
      </p:sp>
      <p:sp>
        <p:nvSpPr>
          <p:cNvPr id="519" name="Google Shape;519;p32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Вырезка экрана" id="520" name="Google Shape;52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7312" y="542925"/>
            <a:ext cx="1131887" cy="1497012"/>
          </a:xfrm>
          <a:prstGeom prst="rect">
            <a:avLst/>
          </a:prstGeom>
          <a:noFill/>
          <a:ln>
            <a:noFill/>
          </a:ln>
          <a:effectLst>
            <a:outerShdw blurRad="63500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Вырезка экрана" id="521" name="Google Shape;521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70987" y="2627312"/>
            <a:ext cx="81915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ырезка экрана" id="522" name="Google Shape;522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62925" y="2627312"/>
            <a:ext cx="923925" cy="89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c5176e6aa134c0ed8b393e34b24827c" id="523" name="Google Shape;523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85100" y="3756025"/>
            <a:ext cx="1174750" cy="18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85175" y="4340225"/>
            <a:ext cx="12287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12200" y="698500"/>
            <a:ext cx="130492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2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33"/>
          <p:cNvGrpSpPr/>
          <p:nvPr/>
        </p:nvGrpSpPr>
        <p:grpSpPr>
          <a:xfrm>
            <a:off x="803275" y="3059112"/>
            <a:ext cx="8583612" cy="1374775"/>
            <a:chOff x="506" y="1927"/>
            <a:chExt cx="5916" cy="866"/>
          </a:xfrm>
        </p:grpSpPr>
        <p:sp>
          <p:nvSpPr>
            <p:cNvPr id="533" name="Google Shape;533;p33"/>
            <p:cNvSpPr/>
            <p:nvPr/>
          </p:nvSpPr>
          <p:spPr>
            <a:xfrm>
              <a:off x="515" y="1927"/>
              <a:ext cx="5907" cy="866"/>
            </a:xfrm>
            <a:prstGeom prst="roundRect">
              <a:avLst>
                <a:gd fmla="val 16667" name="adj"/>
              </a:avLst>
            </a:prstGeom>
            <a:solidFill>
              <a:srgbClr val="464646">
                <a:alpha val="49803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741" y="2076"/>
              <a:ext cx="377" cy="57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06" y="1927"/>
              <a:ext cx="5906" cy="86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98266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Конструкции языка R</a:t>
              </a:r>
              <a:endParaRPr/>
            </a:p>
          </p:txBody>
        </p:sp>
      </p:grpSp>
      <p:sp>
        <p:nvSpPr>
          <p:cNvPr id="536" name="Google Shape;536;p33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4"/>
          <p:cNvGrpSpPr/>
          <p:nvPr/>
        </p:nvGrpSpPr>
        <p:grpSpPr>
          <a:xfrm>
            <a:off x="458787" y="538162"/>
            <a:ext cx="9791700" cy="6121400"/>
            <a:chOff x="153" y="203"/>
            <a:chExt cx="6168" cy="4128"/>
          </a:xfrm>
        </p:grpSpPr>
        <p:sp>
          <p:nvSpPr>
            <p:cNvPr id="544" name="Google Shape;544;p34"/>
            <p:cNvSpPr/>
            <p:nvPr/>
          </p:nvSpPr>
          <p:spPr>
            <a:xfrm>
              <a:off x="153" y="203"/>
              <a:ext cx="6168" cy="412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561" y="249"/>
              <a:ext cx="5261" cy="77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244" y="1119"/>
              <a:ext cx="5941" cy="2895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34"/>
          <p:cNvSpPr/>
          <p:nvPr/>
        </p:nvSpPr>
        <p:spPr>
          <a:xfrm>
            <a:off x="242887" y="322262"/>
            <a:ext cx="9791700" cy="6049962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4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Язык R</a:t>
            </a:r>
            <a:endParaRPr/>
          </a:p>
        </p:txBody>
      </p:sp>
      <p:graphicFrame>
        <p:nvGraphicFramePr>
          <p:cNvPr id="549" name="Google Shape;549;p34"/>
          <p:cNvGraphicFramePr/>
          <p:nvPr/>
        </p:nvGraphicFramePr>
        <p:xfrm>
          <a:off x="1035050" y="14652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{6BAB128C-A39D-431C-8C26-AA6F0F425187}</a:tableStyleId>
              </a:tblPr>
              <a:tblGrid>
                <a:gridCol w="2617775"/>
                <a:gridCol w="5233975"/>
              </a:tblGrid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Класс языка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мультипарадигмальный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3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Тип исполнения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интерпретируемый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Появился в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1993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70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Авторы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Росс Айхэка</a:t>
                      </a:r>
                      <a:b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Роберт Джентлмен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3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Выпуск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-1270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Char char="•"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4.2.2 (31 октября 2022)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Система типов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динамическая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3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Испытал влияние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Scheme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Лицензия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GNU GPL 2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Сайт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r-project.org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 (англ.)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3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ОС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Linux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Microsoft Windows</a:t>
                      </a: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и </a:t>
                      </a:r>
                      <a:r>
                        <a:rPr b="0" i="0" lang="en-US" sz="2000" u="sng" cap="none" strike="noStrike">
                          <a:solidFill>
                            <a:schemeClr val="dk1"/>
                          </a:solidFill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macOS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Репозиторий</a:t>
                      </a:r>
                      <a:endParaRPr/>
                    </a:p>
                  </a:txBody>
                  <a:tcPr marT="45725" marB="457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CRAN</a:t>
                      </a:r>
                      <a:endParaRPr/>
                    </a:p>
                  </a:txBody>
                  <a:tcPr marT="45725" marB="45725" marR="91425" marL="91425" anchor="ctr"/>
                </a:tc>
              </a:tr>
            </a:tbl>
          </a:graphicData>
        </a:graphic>
      </p:graphicFrame>
      <p:pic>
        <p:nvPicPr>
          <p:cNvPr id="550" name="Google Shape;550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467600" y="1473200"/>
            <a:ext cx="2206625" cy="172243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4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5"/>
          <p:cNvGrpSpPr/>
          <p:nvPr/>
        </p:nvGrpSpPr>
        <p:grpSpPr>
          <a:xfrm>
            <a:off x="458787" y="538162"/>
            <a:ext cx="9791700" cy="6553200"/>
            <a:chOff x="153" y="203"/>
            <a:chExt cx="6168" cy="4128"/>
          </a:xfrm>
        </p:grpSpPr>
        <p:sp>
          <p:nvSpPr>
            <p:cNvPr id="559" name="Google Shape;559;p35"/>
            <p:cNvSpPr/>
            <p:nvPr/>
          </p:nvSpPr>
          <p:spPr>
            <a:xfrm>
              <a:off x="153" y="203"/>
              <a:ext cx="6168" cy="412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561" y="249"/>
              <a:ext cx="5261" cy="77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244" y="1119"/>
              <a:ext cx="5941" cy="312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2" name="Google Shape;562;p35"/>
          <p:cNvSpPr/>
          <p:nvPr/>
        </p:nvSpPr>
        <p:spPr>
          <a:xfrm>
            <a:off x="204787" y="82887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5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Язык R</a:t>
            </a:r>
            <a:endParaRPr/>
          </a:p>
        </p:txBody>
      </p:sp>
      <p:pic>
        <p:nvPicPr>
          <p:cNvPr id="564" name="Google Shape;5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9300" y="596900"/>
            <a:ext cx="1019175" cy="79533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5"/>
          <p:cNvSpPr txBox="1"/>
          <p:nvPr/>
        </p:nvSpPr>
        <p:spPr>
          <a:xfrm>
            <a:off x="603250" y="1979612"/>
            <a:ext cx="9074150" cy="41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Значения примитивных типов могут объединяться в векторы (vector), списки (list), матрицы или массивы (matrix), в том числе многомерные; эти комбинированные типы хранят наборы данных одного и того же примитивного типа.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Помимо этого язык содержит понятие факторов (factor) — наборов категориальных или шкальных данных, принимающих строго определённый набор значений. Наконец, могут создаваться таблицы (data frame) — структуры данных, которые для каждой строки (индивида) хранят набор различных (и имеющих разные типы) параметров (признаков).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Особенностью R является то, что операции с векторами и матрицами поддерживаются на уровне самого языка.</a:t>
            </a:r>
            <a:endParaRPr/>
          </a:p>
        </p:txBody>
      </p:sp>
      <p:sp>
        <p:nvSpPr>
          <p:cNvPr id="566" name="Google Shape;566;p35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36"/>
          <p:cNvGrpSpPr/>
          <p:nvPr/>
        </p:nvGrpSpPr>
        <p:grpSpPr>
          <a:xfrm>
            <a:off x="458787" y="538162"/>
            <a:ext cx="9791700" cy="6553200"/>
            <a:chOff x="153" y="203"/>
            <a:chExt cx="6168" cy="4128"/>
          </a:xfrm>
        </p:grpSpPr>
        <p:sp>
          <p:nvSpPr>
            <p:cNvPr id="574" name="Google Shape;574;p36"/>
            <p:cNvSpPr/>
            <p:nvPr/>
          </p:nvSpPr>
          <p:spPr>
            <a:xfrm>
              <a:off x="153" y="203"/>
              <a:ext cx="6168" cy="412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561" y="249"/>
              <a:ext cx="5261" cy="77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244" y="1119"/>
              <a:ext cx="5941" cy="312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" name="Google Shape;577;p36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6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Структура языка</a:t>
            </a:r>
            <a:endParaRPr/>
          </a:p>
        </p:txBody>
      </p:sp>
      <p:sp>
        <p:nvSpPr>
          <p:cNvPr id="579" name="Google Shape;579;p36"/>
          <p:cNvSpPr txBox="1"/>
          <p:nvPr>
            <p:ph idx="4294967295" type="body"/>
          </p:nvPr>
        </p:nvSpPr>
        <p:spPr>
          <a:xfrm>
            <a:off x="931862" y="2051050"/>
            <a:ext cx="8845550" cy="3341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7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Программы на R состоят из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выражений,</a:t>
            </a:r>
            <a:endParaRPr/>
          </a:p>
          <a:p>
            <a:pPr indent="-177800" lvl="0" marL="177800" marR="0" rtl="0" algn="l">
              <a:lnSpc>
                <a:spcPct val="7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Выражения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состоят из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объектов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функций,</a:t>
            </a:r>
            <a:endParaRPr/>
          </a:p>
          <a:p>
            <a:pPr indent="-177800" lvl="0" marL="177800" marR="0" rtl="0" algn="l">
              <a:lnSpc>
                <a:spcPct val="7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(векторы, списки, функции),</a:t>
            </a:r>
            <a:endParaRPr/>
          </a:p>
          <a:p>
            <a:pPr indent="-177800" lvl="0" marL="177800" marR="0" rtl="0" algn="l">
              <a:lnSpc>
                <a:spcPct val="7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Имена переменных называются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символами.</a:t>
            </a:r>
            <a:endParaRPr/>
          </a:p>
          <a:p>
            <a:pPr indent="-177800" lvl="0" marL="177800" marR="0" rtl="0" algn="l">
              <a:lnSpc>
                <a:spcPct val="7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Среда –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набор символов.</a:t>
            </a:r>
            <a:endParaRPr/>
          </a:p>
          <a:p>
            <a:pPr indent="-177800" lvl="0" marL="177800" marR="0" rtl="0" algn="l">
              <a:lnSpc>
                <a:spcPct val="7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Функции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это объекты, которые принимают на вход объекты (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аргументы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и выдают объекты.</a:t>
            </a:r>
            <a:endParaRPr/>
          </a:p>
        </p:txBody>
      </p:sp>
      <p:sp>
        <p:nvSpPr>
          <p:cNvPr id="580" name="Google Shape;580;p36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7"/>
          <p:cNvGrpSpPr/>
          <p:nvPr/>
        </p:nvGrpSpPr>
        <p:grpSpPr>
          <a:xfrm>
            <a:off x="458787" y="538162"/>
            <a:ext cx="9791700" cy="6553200"/>
            <a:chOff x="153" y="203"/>
            <a:chExt cx="6168" cy="4128"/>
          </a:xfrm>
        </p:grpSpPr>
        <p:sp>
          <p:nvSpPr>
            <p:cNvPr id="588" name="Google Shape;588;p37"/>
            <p:cNvSpPr/>
            <p:nvPr/>
          </p:nvSpPr>
          <p:spPr>
            <a:xfrm>
              <a:off x="153" y="203"/>
              <a:ext cx="6168" cy="412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61" y="249"/>
              <a:ext cx="5261" cy="77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44" y="1119"/>
              <a:ext cx="5941" cy="312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p37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7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Структура языка</a:t>
            </a:r>
            <a:endParaRPr/>
          </a:p>
        </p:txBody>
      </p:sp>
      <p:sp>
        <p:nvSpPr>
          <p:cNvPr id="593" name="Google Shape;593;p37"/>
          <p:cNvSpPr txBox="1"/>
          <p:nvPr>
            <p:ph idx="4294967295" type="body"/>
          </p:nvPr>
        </p:nvSpPr>
        <p:spPr>
          <a:xfrm>
            <a:off x="819150" y="3878262"/>
            <a:ext cx="9072562" cy="25923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Когда вы присваиваете переменной объект, вы на самом деле присваиваете объект этому символу в рамках текущей среды (контекста)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Единичка в квадратных скобках означает номер элемента вектора. Отсюда сразу два логических вывода: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arenR"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Результат любой операции с числами R трактует как вектор единичной длины. </a:t>
            </a:r>
            <a:r>
              <a:rPr b="1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Скаляров в R вообще нет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Элементы векторов нумеруются с единицы, а не с нуля, как во многих языках программирования.</a:t>
            </a:r>
            <a:endParaRPr/>
          </a:p>
          <a:p>
            <a:pPr indent="-234950" lvl="0" marL="3556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7"/>
          <p:cNvSpPr txBox="1"/>
          <p:nvPr/>
        </p:nvSpPr>
        <p:spPr>
          <a:xfrm>
            <a:off x="1682750" y="1595437"/>
            <a:ext cx="6624637" cy="216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x&lt;-1; if (2&lt;x) "go" else "stop"</a:t>
            </a:r>
            <a:endParaRPr/>
          </a:p>
          <a:p>
            <a:pPr indent="0" lvl="1" marL="187325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"stop"</a:t>
            </a:r>
            <a:endParaRPr b="1" i="0" sz="1800" u="none" cap="none" strike="noStrike">
              <a:solidFill>
                <a:srgbClr val="138BEA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c('e','x','p','a','s','o','f','t')</a:t>
            </a:r>
            <a:endParaRPr/>
          </a:p>
          <a:p>
            <a:pPr indent="0" lvl="1" marL="187325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"e" "x" "p" "a" "s" "o" "f" "t"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function (x) { x+1 }</a:t>
            </a:r>
            <a:endParaRPr/>
          </a:p>
          <a:p>
            <a:pPr indent="0" lvl="1" marL="187325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function (x) { x+1 }</a:t>
            </a:r>
            <a:endParaRPr/>
          </a:p>
        </p:txBody>
      </p:sp>
      <p:sp>
        <p:nvSpPr>
          <p:cNvPr id="595" name="Google Shape;595;p37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8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601" name="Google Shape;601;p38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4" name="Google Shape;604;p38"/>
          <p:cNvSpPr txBox="1"/>
          <p:nvPr>
            <p:ph idx="4294967295" type="title"/>
          </p:nvPr>
        </p:nvSpPr>
        <p:spPr>
          <a:xfrm>
            <a:off x="1314450" y="395287"/>
            <a:ext cx="7648575" cy="757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0" i="0" lang="en-US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Функции</a:t>
            </a:r>
            <a:endParaRPr/>
          </a:p>
        </p:txBody>
      </p:sp>
      <p:sp>
        <p:nvSpPr>
          <p:cNvPr id="605" name="Google Shape;605;p38"/>
          <p:cNvSpPr txBox="1"/>
          <p:nvPr>
            <p:ph idx="4294967295" type="body"/>
          </p:nvPr>
        </p:nvSpPr>
        <p:spPr>
          <a:xfrm>
            <a:off x="939800" y="1338262"/>
            <a:ext cx="8397875" cy="72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Каждый оператор может быть записан в виде </a:t>
            </a:r>
            <a:r>
              <a:rPr b="0" i="1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функции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Функциональная запись</a:t>
            </a:r>
            <a:endParaRPr/>
          </a:p>
        </p:txBody>
      </p:sp>
      <p:sp>
        <p:nvSpPr>
          <p:cNvPr id="606" name="Google Shape;606;p38"/>
          <p:cNvSpPr txBox="1"/>
          <p:nvPr/>
        </p:nvSpPr>
        <p:spPr>
          <a:xfrm>
            <a:off x="871537" y="2286000"/>
            <a:ext cx="7346950" cy="4497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x&lt;-c("Аз", "Буки", "Веди", "Глаголь")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x[2]&lt;-"Есмь"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‘[&lt;-’(x,2,"Есмь") </a:t>
            </a:r>
            <a:r>
              <a:rPr b="1" i="0" lang="en-US" sz="2000" u="none" cap="none" strike="noStrike">
                <a:solidFill>
                  <a:srgbClr val="1ECB1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#Эквив. предыд. команде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sign&lt;-"Ъ"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‘&lt;-’(sign,"Ъ") </a:t>
            </a:r>
            <a:r>
              <a:rPr b="1" i="0" lang="en-US" sz="2000" u="none" cap="none" strike="noStrik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 Эквив. предыд. команде</a:t>
            </a:r>
            <a:endParaRPr b="1" i="0" sz="20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&gt;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sign 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"Ъ"</a:t>
            </a:r>
            <a:endParaRPr b="1" i="0" sz="20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‘+’(1799,2014)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3715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Arial"/>
                <a:ea typeface="Arial"/>
                <a:cs typeface="Arial"/>
                <a:sym typeface="Arial"/>
              </a:rPr>
              <a:t>1799+2014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3715</a:t>
            </a:r>
            <a:endParaRPr/>
          </a:p>
        </p:txBody>
      </p:sp>
      <p:cxnSp>
        <p:nvCxnSpPr>
          <p:cNvPr id="607" name="Google Shape;607;p38"/>
          <p:cNvCxnSpPr/>
          <p:nvPr/>
        </p:nvCxnSpPr>
        <p:spPr>
          <a:xfrm rot="10800000">
            <a:off x="2114550" y="4354512"/>
            <a:ext cx="2808287" cy="649287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608" name="Google Shape;608;p38"/>
          <p:cNvCxnSpPr/>
          <p:nvPr/>
        </p:nvCxnSpPr>
        <p:spPr>
          <a:xfrm flipH="1">
            <a:off x="3843337" y="5003800"/>
            <a:ext cx="1295400" cy="4318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609" name="Google Shape;609;p38"/>
          <p:cNvSpPr/>
          <p:nvPr/>
        </p:nvSpPr>
        <p:spPr>
          <a:xfrm>
            <a:off x="5715000" y="4283075"/>
            <a:ext cx="4248150" cy="2016125"/>
          </a:xfrm>
          <a:prstGeom prst="wedgeRoundRectCallout">
            <a:avLst>
              <a:gd fmla="val -5069" name="adj1"/>
              <a:gd fmla="val 847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Функциональная запись присваивания и сложения соответственно. Даже if может быть записан в функциональном виде и обрабатываться как функция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8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9"/>
          <p:cNvGrpSpPr/>
          <p:nvPr/>
        </p:nvGrpSpPr>
        <p:grpSpPr>
          <a:xfrm>
            <a:off x="242887" y="322262"/>
            <a:ext cx="9791700" cy="6553200"/>
            <a:chOff x="153" y="203"/>
            <a:chExt cx="6168" cy="4128"/>
          </a:xfrm>
        </p:grpSpPr>
        <p:sp>
          <p:nvSpPr>
            <p:cNvPr id="616" name="Google Shape;616;p39"/>
            <p:cNvSpPr/>
            <p:nvPr/>
          </p:nvSpPr>
          <p:spPr>
            <a:xfrm>
              <a:off x="153" y="203"/>
              <a:ext cx="6168" cy="412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61" y="249"/>
              <a:ext cx="5261" cy="77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244" y="1119"/>
              <a:ext cx="5941" cy="312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39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Поведение объектов</a:t>
            </a:r>
            <a:endParaRPr/>
          </a:p>
        </p:txBody>
      </p:sp>
      <p:sp>
        <p:nvSpPr>
          <p:cNvPr id="620" name="Google Shape;620;p39"/>
          <p:cNvSpPr txBox="1"/>
          <p:nvPr>
            <p:ph idx="4294967295" type="body"/>
          </p:nvPr>
        </p:nvSpPr>
        <p:spPr>
          <a:xfrm>
            <a:off x="441325" y="1981200"/>
            <a:ext cx="3544887" cy="438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 </a:t>
            </a:r>
            <a:r>
              <a:rPr b="0" i="0" lang="en-US" sz="2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основном 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неизменяемые (почти всегда выполняется копирование объекта)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 копируются в операторах присваивания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Функции имеют свой контекст</a:t>
            </a:r>
            <a:endParaRPr/>
          </a:p>
        </p:txBody>
      </p:sp>
      <p:sp>
        <p:nvSpPr>
          <p:cNvPr id="621" name="Google Shape;621;p39"/>
          <p:cNvSpPr txBox="1"/>
          <p:nvPr/>
        </p:nvSpPr>
        <p:spPr>
          <a:xfrm>
            <a:off x="4202112" y="2051050"/>
            <a:ext cx="5534025" cy="4275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x&lt;-3; y&lt;-x </a:t>
            </a:r>
            <a:r>
              <a:rPr b="1" i="0" lang="en-US" sz="2000" u="none">
                <a:solidFill>
                  <a:srgbClr val="07691E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y=3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x&lt;-2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y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3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s&lt;-"Яблоко"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 &lt;- function (x) { x = "Банан" }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Z&lt;-f(s); Z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"Банан"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"Яблоко"</a:t>
            </a:r>
            <a:endParaRPr/>
          </a:p>
        </p:txBody>
      </p:sp>
      <p:sp>
        <p:nvSpPr>
          <p:cNvPr id="622" name="Google Shape;622;p39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>
            <p:ph idx="4294967295" type="title"/>
          </p:nvPr>
        </p:nvSpPr>
        <p:spPr>
          <a:xfrm>
            <a:off x="0" y="395287"/>
            <a:ext cx="92487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Чем работать с большими данными?</a:t>
            </a:r>
            <a:endParaRPr/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625" y="1114425"/>
            <a:ext cx="6499225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5918200" y="5770562"/>
            <a:ext cx="4241800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 </a:t>
            </a:r>
            <a:r>
              <a:rPr b="0" i="0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http://www.kdnuggets.com/polls/2013/languages-analytics-data-mining-data-science.html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2762250" y="-36512"/>
            <a:ext cx="46974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Обзор инструментов Big Data Analysis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40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629" name="Google Shape;629;p40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p40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</a:t>
            </a:r>
            <a:endParaRPr/>
          </a:p>
        </p:txBody>
      </p:sp>
      <p:sp>
        <p:nvSpPr>
          <p:cNvPr id="633" name="Google Shape;633;p40"/>
          <p:cNvSpPr txBox="1"/>
          <p:nvPr>
            <p:ph idx="4294967295" type="body"/>
          </p:nvPr>
        </p:nvSpPr>
        <p:spPr>
          <a:xfrm>
            <a:off x="396875" y="1798637"/>
            <a:ext cx="4333875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Всё является объектом: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Символы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Имена функций (символы)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Функции (тела функций)</a:t>
            </a:r>
            <a:endParaRPr/>
          </a:p>
          <a:p>
            <a:pPr indent="-219075" lvl="1" marL="533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Символы не привязаны к типам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Связка символ-объект сохраняется в объекте «среда» (environment) или во всей программе.</a:t>
            </a:r>
            <a:endParaRPr/>
          </a:p>
        </p:txBody>
      </p:sp>
      <p:sp>
        <p:nvSpPr>
          <p:cNvPr id="634" name="Google Shape;634;p40"/>
          <p:cNvSpPr txBox="1"/>
          <p:nvPr/>
        </p:nvSpPr>
        <p:spPr>
          <a:xfrm>
            <a:off x="5138737" y="1839912"/>
            <a:ext cx="4608512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f&lt;-2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f(2)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Ошибка: не могу найти функцию "f"</a:t>
            </a:r>
            <a:endParaRPr/>
          </a:p>
          <a:p>
            <a:pPr indent="-1270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 &lt;- function (x) { x+1 }</a:t>
            </a:r>
            <a:endParaRPr/>
          </a:p>
          <a:p>
            <a:pPr indent="-1270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function (x) { x+1 }</a:t>
            </a:r>
            <a:endParaRPr/>
          </a:p>
          <a:p>
            <a:pPr indent="-1270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f(2)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3</a:t>
            </a:r>
            <a:endParaRPr b="1" i="0" sz="20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635" name="Google Shape;635;p40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41"/>
          <p:cNvGrpSpPr/>
          <p:nvPr/>
        </p:nvGrpSpPr>
        <p:grpSpPr>
          <a:xfrm>
            <a:off x="242899" y="215925"/>
            <a:ext cx="9791700" cy="6696075"/>
            <a:chOff x="153" y="113"/>
            <a:chExt cx="6168" cy="4218"/>
          </a:xfrm>
        </p:grpSpPr>
        <p:sp>
          <p:nvSpPr>
            <p:cNvPr id="641" name="Google Shape;641;p41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41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Выражения</a:t>
            </a:r>
            <a:endParaRPr/>
          </a:p>
        </p:txBody>
      </p:sp>
      <p:sp>
        <p:nvSpPr>
          <p:cNvPr id="645" name="Google Shape;645;p41"/>
          <p:cNvSpPr txBox="1"/>
          <p:nvPr>
            <p:ph idx="4294967295" type="body"/>
          </p:nvPr>
        </p:nvSpPr>
        <p:spPr>
          <a:xfrm>
            <a:off x="387350" y="1579562"/>
            <a:ext cx="3327400" cy="49450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Выражение – это запись вида</a:t>
            </a:r>
            <a:b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 exp1; exp2; exp3 }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В качестве возвращаемого значения используется последнее выражение в фигурных скобках.</a:t>
            </a:r>
            <a:endParaRPr/>
          </a:p>
        </p:txBody>
      </p:sp>
      <p:sp>
        <p:nvSpPr>
          <p:cNvPr id="646" name="Google Shape;646;p41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1"/>
          <p:cNvSpPr txBox="1"/>
          <p:nvPr/>
        </p:nvSpPr>
        <p:spPr>
          <a:xfrm>
            <a:off x="4202112" y="1763712"/>
            <a:ext cx="5534025" cy="4194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 f&lt;-2; x&lt;-c(1,2); f(2) }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Ошибка: не могу найти функцию "f"</a:t>
            </a:r>
            <a:endParaRPr/>
          </a:p>
          <a:p>
            <a:pPr indent="-1270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 &lt;- function (x) { x=x+1; x+1 }</a:t>
            </a:r>
            <a:endParaRPr/>
          </a:p>
          <a:p>
            <a:pPr indent="-1270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f(10)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12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648" name="Google Shape;648;p41"/>
          <p:cNvSpPr txBox="1"/>
          <p:nvPr/>
        </p:nvSpPr>
        <p:spPr>
          <a:xfrm>
            <a:off x="4202112" y="4252912"/>
            <a:ext cx="5492750" cy="661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9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b="0" i="0" lang="en-US" sz="200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data(mpg)mpg %&gt;%filter(cty &gt; 21)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%&gt;%head(3) %&gt;%</a:t>
            </a:r>
            <a:r>
              <a:rPr b="0" i="0" lang="en-US" sz="180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print()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49" name="Google Shape;649;p41"/>
          <p:cNvSpPr txBox="1"/>
          <p:nvPr/>
        </p:nvSpPr>
        <p:spPr>
          <a:xfrm>
            <a:off x="666750" y="3883025"/>
            <a:ext cx="3403600" cy="2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Используйте оператор конвейера (%&gt;%) библиотеки tidyverse  для объединения нескольких функций в «конвейер» функций  без промежуточных переменных: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library(tidyverse) </a:t>
            </a:r>
            <a:endParaRPr/>
          </a:p>
        </p:txBody>
      </p:sp>
      <p:sp>
        <p:nvSpPr>
          <p:cNvPr id="650" name="Google Shape;650;p41"/>
          <p:cNvSpPr txBox="1"/>
          <p:nvPr/>
        </p:nvSpPr>
        <p:spPr>
          <a:xfrm>
            <a:off x="4329112" y="5203825"/>
            <a:ext cx="28003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&gt;10:20 %&gt;% mean()</a:t>
            </a:r>
            <a:endParaRPr/>
          </a:p>
        </p:txBody>
      </p:sp>
      <p:sp>
        <p:nvSpPr>
          <p:cNvPr id="651" name="Google Shape;651;p41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42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657" name="Google Shape;657;p42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p42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Основные функции: </a:t>
            </a:r>
            <a:r>
              <a:rPr b="1" i="1" lang="en-US" sz="4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с</a:t>
            </a:r>
            <a:endParaRPr/>
          </a:p>
        </p:txBody>
      </p:sp>
      <p:sp>
        <p:nvSpPr>
          <p:cNvPr id="661" name="Google Shape;661;p42"/>
          <p:cNvSpPr txBox="1"/>
          <p:nvPr>
            <p:ph idx="4294967295" type="body"/>
          </p:nvPr>
        </p:nvSpPr>
        <p:spPr>
          <a:xfrm>
            <a:off x="223837" y="1757362"/>
            <a:ext cx="4027487" cy="4702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(combine) – позволяет создать вектор объектов</a:t>
            </a:r>
            <a:endParaRPr/>
          </a:p>
          <a:p>
            <a:pPr indent="-50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 к элементам вектора через [ ] (‘[‘ - 2-х местный оператор)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Изменение вектора через [ ]&lt;- (‘[&lt;-’ - 2 -х местный оператор)</a:t>
            </a:r>
            <a:endParaRPr/>
          </a:p>
        </p:txBody>
      </p:sp>
      <p:sp>
        <p:nvSpPr>
          <p:cNvPr id="662" name="Google Shape;662;p42"/>
          <p:cNvSpPr txBox="1"/>
          <p:nvPr/>
        </p:nvSpPr>
        <p:spPr>
          <a:xfrm>
            <a:off x="5002212" y="1624012"/>
            <a:ext cx="5051425" cy="4752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" lvl="0" marL="177800" marR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b="1" i="0" sz="19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900"/>
              <a:buFont typeface="Calibri"/>
              <a:buChar char="&gt;"/>
            </a:pPr>
            <a:r>
              <a:rPr b="1" i="0" lang="en-US" sz="19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c(1,2,3,5)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roid Sans Mono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 2 3 5</a:t>
            </a:r>
            <a:endParaRPr/>
          </a:p>
          <a:p>
            <a:pPr indent="-1206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900"/>
              <a:buFont typeface="Calibri"/>
              <a:buChar char="&gt;"/>
            </a:pPr>
            <a:r>
              <a:rPr b="1" i="0" lang="en-US" sz="19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x&lt;-c(c(1,2,3),c(5,7)); x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roid Sans Mono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 2 3 5 7</a:t>
            </a:r>
            <a:endParaRPr b="1" i="0" sz="19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206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900"/>
              <a:buFont typeface="Calibri"/>
              <a:buChar char="&gt;"/>
            </a:pPr>
            <a:r>
              <a:rPr b="1" i="0" lang="en-US" sz="19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x[2]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roid Sans Mono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2</a:t>
            </a:r>
            <a:endParaRPr/>
          </a:p>
          <a:p>
            <a:pPr indent="-1206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900"/>
              <a:buFont typeface="Calibri"/>
              <a:buChar char="&gt;"/>
            </a:pPr>
            <a:r>
              <a:rPr b="1" i="0" lang="en-US" sz="19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x(2)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roid Sans Mono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Ошибка: не могу найти функцию "x“</a:t>
            </a:r>
            <a:endParaRPr/>
          </a:p>
          <a:p>
            <a:pPr indent="-120650" lvl="1" marL="0" marR="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900"/>
              <a:buFont typeface="Calibri"/>
              <a:buChar char="&gt;"/>
            </a:pPr>
            <a:r>
              <a:rPr b="1" i="0" lang="en-US" sz="19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`[`(x,2)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roid Sans Mono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2</a:t>
            </a:r>
            <a:endParaRPr/>
          </a:p>
          <a:p>
            <a:pPr indent="-120650" lvl="1" marL="0" marR="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900"/>
              <a:buFont typeface="Calibri"/>
              <a:buChar char="&gt;"/>
            </a:pPr>
            <a:r>
              <a:rPr b="1" i="0" lang="en-US" sz="19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x[2]&lt;-1; x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roid Sans Mono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 1 3 5 7</a:t>
            </a:r>
            <a:endParaRPr/>
          </a:p>
        </p:txBody>
      </p:sp>
      <p:sp>
        <p:nvSpPr>
          <p:cNvPr id="663" name="Google Shape;663;p42"/>
          <p:cNvSpPr txBox="1"/>
          <p:nvPr/>
        </p:nvSpPr>
        <p:spPr>
          <a:xfrm>
            <a:off x="5073650" y="2633662"/>
            <a:ext cx="4033837" cy="6477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2"/>
          <p:cNvSpPr/>
          <p:nvPr/>
        </p:nvSpPr>
        <p:spPr>
          <a:xfrm>
            <a:off x="1177925" y="2703512"/>
            <a:ext cx="3032125" cy="715962"/>
          </a:xfrm>
          <a:prstGeom prst="wedgeRoundRectCallout">
            <a:avLst>
              <a:gd fmla="val 28538" name="adj1"/>
              <a:gd fmla="val 312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новый вектор объединяются 2 других.</a:t>
            </a:r>
            <a:endParaRPr/>
          </a:p>
        </p:txBody>
      </p:sp>
      <p:sp>
        <p:nvSpPr>
          <p:cNvPr id="665" name="Google Shape;665;p42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43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671" name="Google Shape;671;p43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43"/>
          <p:cNvSpPr txBox="1"/>
          <p:nvPr>
            <p:ph idx="4294967295" type="title"/>
          </p:nvPr>
        </p:nvSpPr>
        <p:spPr>
          <a:xfrm>
            <a:off x="1211262" y="349250"/>
            <a:ext cx="7710487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Специальные значения</a:t>
            </a:r>
            <a:endParaRPr/>
          </a:p>
        </p:txBody>
      </p:sp>
      <p:sp>
        <p:nvSpPr>
          <p:cNvPr id="675" name="Google Shape;675;p43"/>
          <p:cNvSpPr txBox="1"/>
          <p:nvPr>
            <p:ph idx="4294967295" type="body"/>
          </p:nvPr>
        </p:nvSpPr>
        <p:spPr>
          <a:xfrm>
            <a:off x="514350" y="1839912"/>
            <a:ext cx="4408487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NA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пробелы (“Not available”)</a:t>
            </a:r>
            <a:endParaRPr/>
          </a:p>
          <a:p>
            <a:pPr indent="-346075" lvl="1" marL="5334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Когда выходим за пределы массивов,</a:t>
            </a:r>
            <a:endParaRPr/>
          </a:p>
          <a:p>
            <a:pPr indent="-346075" lvl="1" marL="5334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расширении массивов промежутки заполняются </a:t>
            </a: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NA.</a:t>
            </a:r>
            <a:endParaRPr/>
          </a:p>
          <a:p>
            <a:pPr indent="-231775" lvl="1" marL="5334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346075" lvl="1" marL="5334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Inf и -Inf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числа за пределами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NaN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не число (“Not a number”)</a:t>
            </a:r>
            <a:endParaRPr/>
          </a:p>
          <a:p>
            <a:pPr indent="-346075" lvl="1" marL="5334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Неопределённость, деление  на </a:t>
            </a: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NULL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объект, показывающий отсутствующий аргумент</a:t>
            </a:r>
            <a:endParaRPr/>
          </a:p>
        </p:txBody>
      </p:sp>
      <p:sp>
        <p:nvSpPr>
          <p:cNvPr id="676" name="Google Shape;676;p43"/>
          <p:cNvSpPr txBox="1"/>
          <p:nvPr/>
        </p:nvSpPr>
        <p:spPr>
          <a:xfrm>
            <a:off x="5345112" y="1220787"/>
            <a:ext cx="4297362" cy="55102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 i="0" sz="17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x&lt;-c("М", "и", "р"); x[4]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NA</a:t>
            </a:r>
            <a:endParaRPr/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length(x)&lt;-7; x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"М" "и" "р" NA  NA  NA  NA</a:t>
            </a:r>
            <a:endParaRPr b="1" i="0" sz="17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factorial(1000)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Inf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Предупреждение</a:t>
            </a:r>
            <a:endParaRPr/>
          </a:p>
          <a:p>
            <a:pPr indent="0" lvl="1" marL="0" marR="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 factorial(1000) : значение в 'gammafn' -- за пределами</a:t>
            </a:r>
            <a:endParaRPr/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5/0; //Inf</a:t>
            </a:r>
            <a:endParaRPr/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y=log(0);y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-Inf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Droid Sans Mono"/>
              <a:buNone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&gt;x=0/0;x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NaN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Droid Sans Mono"/>
              <a:buNone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y=Inf-Inf;y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NaN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677" name="Google Shape;677;p43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44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683" name="Google Shape;683;p44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44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Приведение типов</a:t>
            </a:r>
            <a:endParaRPr/>
          </a:p>
        </p:txBody>
      </p:sp>
      <p:sp>
        <p:nvSpPr>
          <p:cNvPr id="687" name="Google Shape;687;p44"/>
          <p:cNvSpPr txBox="1"/>
          <p:nvPr>
            <p:ph idx="4294967295" type="body"/>
          </p:nvPr>
        </p:nvSpPr>
        <p:spPr>
          <a:xfrm>
            <a:off x="387350" y="1689100"/>
            <a:ext cx="3832225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Всегда пытается привести: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 той 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функции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которая соответствует типам аргументов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 </a:t>
            </a:r>
            <a:r>
              <a:rPr b="1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более общему типу</a:t>
            </a:r>
            <a:endParaRPr/>
          </a:p>
        </p:txBody>
      </p:sp>
      <p:sp>
        <p:nvSpPr>
          <p:cNvPr id="688" name="Google Shape;688;p44"/>
          <p:cNvSpPr txBox="1"/>
          <p:nvPr/>
        </p:nvSpPr>
        <p:spPr>
          <a:xfrm>
            <a:off x="4635500" y="1809750"/>
            <a:ext cx="2195512" cy="4194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c(1:5)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</a:t>
            </a:r>
            <a:endParaRPr b="1" i="0" sz="1800" u="none">
              <a:solidFill>
                <a:srgbClr val="31489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 2 3 4 5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typeof(x)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"integer"</a:t>
            </a:r>
            <a:endParaRPr b="0" i="0" sz="1800" u="non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class(x)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"numeric"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689" name="Google Shape;689;p44"/>
          <p:cNvSpPr txBox="1"/>
          <p:nvPr/>
        </p:nvSpPr>
        <p:spPr>
          <a:xfrm>
            <a:off x="7065962" y="1835150"/>
            <a:ext cx="2536825" cy="4194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x[2] &lt;- "Нуль"</a:t>
            </a:r>
            <a:endParaRPr b="1" i="0" sz="1800" u="none">
              <a:solidFill>
                <a:srgbClr val="31489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</a:t>
            </a:r>
            <a:endParaRPr b="1" i="0" sz="1800" u="none">
              <a:solidFill>
                <a:srgbClr val="31489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"1" "Нуль" "3" "4" "5"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typeof(x)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"character"</a:t>
            </a:r>
            <a:endParaRPr b="0" i="0" sz="1800" u="non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class(x)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"character"</a:t>
            </a:r>
            <a:endParaRPr/>
          </a:p>
        </p:txBody>
      </p:sp>
      <p:sp>
        <p:nvSpPr>
          <p:cNvPr id="690" name="Google Shape;690;p44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45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696" name="Google Shape;696;p45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45"/>
          <p:cNvSpPr txBox="1"/>
          <p:nvPr>
            <p:ph idx="4294967295" type="title"/>
          </p:nvPr>
        </p:nvSpPr>
        <p:spPr>
          <a:xfrm>
            <a:off x="387350" y="287337"/>
            <a:ext cx="9248775" cy="971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Приведение типов: правила</a:t>
            </a:r>
            <a:endParaRPr/>
          </a:p>
        </p:txBody>
      </p:sp>
      <p:sp>
        <p:nvSpPr>
          <p:cNvPr id="700" name="Google Shape;700;p45"/>
          <p:cNvSpPr txBox="1"/>
          <p:nvPr>
            <p:ph idx="4294967295" type="body"/>
          </p:nvPr>
        </p:nvSpPr>
        <p:spPr>
          <a:xfrm>
            <a:off x="565150" y="1763712"/>
            <a:ext cx="9248775" cy="398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Логические значения приводятся к числам: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TRUE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FALSE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Значения приводятся </a:t>
            </a:r>
            <a:r>
              <a:rPr b="1" i="1" lang="en-US" sz="24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к наиболее общему типу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необходимому для представления всей информации.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Порядок приведения: </a:t>
            </a:r>
            <a:r>
              <a:rPr b="1" i="0" lang="en-US" sz="2000" u="none">
                <a:solidFill>
                  <a:srgbClr val="0070C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logical</a:t>
            </a:r>
            <a:r>
              <a:rPr b="1" i="0" lang="en-US" sz="20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i="0" lang="en-US" sz="2000" u="none">
                <a:solidFill>
                  <a:srgbClr val="0070C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integer</a:t>
            </a:r>
            <a:r>
              <a:rPr b="1" i="0" lang="en-US" sz="20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i="0" lang="en-US" sz="2000" u="none">
                <a:solidFill>
                  <a:srgbClr val="0070C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numeric</a:t>
            </a:r>
            <a:r>
              <a:rPr b="1" i="0" lang="en-US" sz="20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i="0" lang="en-US" sz="2000" u="none">
                <a:solidFill>
                  <a:srgbClr val="0070C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complex</a:t>
            </a:r>
            <a:r>
              <a:rPr b="1" i="0" lang="en-US" sz="20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i="0" lang="en-US" sz="2000" u="none">
                <a:solidFill>
                  <a:srgbClr val="0070C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character</a:t>
            </a:r>
            <a:r>
              <a:rPr b="1" i="0" lang="en-US" sz="20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i="0" lang="en-US" sz="2000" u="none">
                <a:solidFill>
                  <a:srgbClr val="0070C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list</a:t>
            </a: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(списки – это наиболее общий вид).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raw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(загруженные байтовые массивы) </a:t>
            </a:r>
            <a:r>
              <a:rPr b="0" i="0" lang="en-US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не приводятся 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 другим типам.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Свойства объектов теряются при приведении от одного типа к другому.</a:t>
            </a:r>
            <a:endParaRPr/>
          </a:p>
        </p:txBody>
      </p:sp>
      <p:sp>
        <p:nvSpPr>
          <p:cNvPr id="701" name="Google Shape;701;p45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5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46"/>
          <p:cNvGrpSpPr/>
          <p:nvPr/>
        </p:nvGrpSpPr>
        <p:grpSpPr>
          <a:xfrm>
            <a:off x="817562" y="3059112"/>
            <a:ext cx="8642350" cy="1374775"/>
            <a:chOff x="878" y="3292"/>
            <a:chExt cx="5596" cy="495"/>
          </a:xfrm>
        </p:grpSpPr>
        <p:sp>
          <p:nvSpPr>
            <p:cNvPr id="709" name="Google Shape;709;p46"/>
            <p:cNvSpPr/>
            <p:nvPr/>
          </p:nvSpPr>
          <p:spPr>
            <a:xfrm>
              <a:off x="878" y="3292"/>
              <a:ext cx="5573" cy="495"/>
            </a:xfrm>
            <a:prstGeom prst="roundRect">
              <a:avLst>
                <a:gd fmla="val 16667" name="adj"/>
              </a:avLst>
            </a:prstGeom>
            <a:solidFill>
              <a:srgbClr val="464646">
                <a:alpha val="49803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1091" y="3377"/>
              <a:ext cx="356" cy="32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902" y="3293"/>
              <a:ext cx="5572" cy="49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98266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Структуры данных и синтаксис R</a:t>
              </a:r>
              <a:endParaRPr/>
            </a:p>
          </p:txBody>
        </p:sp>
      </p:grpSp>
      <p:sp>
        <p:nvSpPr>
          <p:cNvPr id="712" name="Google Shape;712;p46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47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718" name="Google Shape;718;p47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1" name="Google Shape;721;p47"/>
          <p:cNvSpPr txBox="1"/>
          <p:nvPr>
            <p:ph idx="4294967295" type="title"/>
          </p:nvPr>
        </p:nvSpPr>
        <p:spPr>
          <a:xfrm>
            <a:off x="1393825" y="285750"/>
            <a:ext cx="7345362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Структуры данных</a:t>
            </a:r>
            <a:endParaRPr/>
          </a:p>
        </p:txBody>
      </p:sp>
      <p:sp>
        <p:nvSpPr>
          <p:cNvPr id="722" name="Google Shape;722;p47"/>
          <p:cNvSpPr txBox="1"/>
          <p:nvPr>
            <p:ph idx="4294967295" type="body"/>
          </p:nvPr>
        </p:nvSpPr>
        <p:spPr>
          <a:xfrm>
            <a:off x="757237" y="1689100"/>
            <a:ext cx="8774112" cy="269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Константы (векторы: числовые, буквенные; символы)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Операторы (приоритет операций, присвоение)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Выражения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Управляющие структуры (условный оператор; цикл)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Структуры данных (индексы: вектор чисел, вектор логических значений, имена)</a:t>
            </a:r>
            <a:endParaRPr/>
          </a:p>
          <a:p>
            <a:pPr indent="-203200" lvl="0" marL="355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3" name="Google Shape;723;p47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7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25" name="Google Shape;7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2287" y="4381500"/>
            <a:ext cx="3511550" cy="243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48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731" name="Google Shape;731;p48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48"/>
          <p:cNvSpPr txBox="1"/>
          <p:nvPr>
            <p:ph idx="4294967295" type="title"/>
          </p:nvPr>
        </p:nvSpPr>
        <p:spPr>
          <a:xfrm>
            <a:off x="1608137" y="285750"/>
            <a:ext cx="6989762" cy="612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Векторы: числовые (numeric)</a:t>
            </a:r>
            <a:endParaRPr/>
          </a:p>
        </p:txBody>
      </p:sp>
      <p:sp>
        <p:nvSpPr>
          <p:cNvPr id="735" name="Google Shape;735;p48"/>
          <p:cNvSpPr txBox="1"/>
          <p:nvPr>
            <p:ph idx="4294967295" type="body"/>
          </p:nvPr>
        </p:nvSpPr>
        <p:spPr>
          <a:xfrm>
            <a:off x="531812" y="1114425"/>
            <a:ext cx="4638675" cy="40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Числа, с плавающей точкой и  шестнадцатеричные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 умолчанию числовые векторы имеют тип </a:t>
            </a:r>
            <a:r>
              <a:rPr b="0" i="0" lang="en-US" sz="2300" u="none">
                <a:solidFill>
                  <a:srgbClr val="1ECB1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double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a:b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диапазон </a:t>
            </a:r>
            <a:r>
              <a:rPr b="0" i="0" lang="en-US" sz="23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integer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0" sz="2300" u="non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Комплексные числа </a:t>
            </a:r>
            <a:r>
              <a:rPr b="0" i="0" lang="en-US" sz="23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a+bi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Предельная точность  чисел 2^1023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Предельный размер 2^1024</a:t>
            </a:r>
            <a:endParaRPr/>
          </a:p>
        </p:txBody>
      </p:sp>
      <p:sp>
        <p:nvSpPr>
          <p:cNvPr id="736" name="Google Shape;736;p48"/>
          <p:cNvSpPr txBox="1"/>
          <p:nvPr/>
        </p:nvSpPr>
        <p:spPr>
          <a:xfrm>
            <a:off x="5426075" y="1125537"/>
            <a:ext cx="4464050" cy="4681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c(1.4142135, 2^1023, 0x010)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1.414214e+00 8.988466e+307  1.600000e+01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typeof(1) </a:t>
            </a:r>
            <a:r>
              <a:rPr b="1" i="0" lang="en-US" sz="1800" u="none" cap="none" strike="noStrike">
                <a:solidFill>
                  <a:srgbClr val="1ECB1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double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"double"</a:t>
            </a:r>
            <a:endParaRPr b="1" i="0" sz="18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typeof(1:1) </a:t>
            </a:r>
            <a:r>
              <a:rPr b="1" i="0" lang="en-US" sz="1800" u="none" cap="none" strike="noStrike">
                <a:solidFill>
                  <a:srgbClr val="1ECB1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integer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"integer"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0-1i * -1+1i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0+2i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2^1023-1 == 2^1023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TRUE</a:t>
            </a:r>
            <a:endParaRPr/>
          </a:p>
        </p:txBody>
      </p:sp>
      <p:sp>
        <p:nvSpPr>
          <p:cNvPr id="737" name="Google Shape;737;p48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38" name="Google Shape;738;p48"/>
          <p:cNvSpPr txBox="1"/>
          <p:nvPr/>
        </p:nvSpPr>
        <p:spPr>
          <a:xfrm>
            <a:off x="541337" y="5253037"/>
            <a:ext cx="9313862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numeric - название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класса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а также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типа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объектов. К нему относятся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действительные числа. Объекты данного класса делятся на целочислен-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ные ( integer) и собственно действительные ( double или real).</a:t>
            </a:r>
            <a:endParaRPr/>
          </a:p>
        </p:txBody>
      </p:sp>
      <p:sp>
        <p:nvSpPr>
          <p:cNvPr id="739" name="Google Shape;739;p48"/>
          <p:cNvSpPr txBox="1"/>
          <p:nvPr/>
        </p:nvSpPr>
        <p:spPr>
          <a:xfrm>
            <a:off x="622300" y="6280150"/>
            <a:ext cx="862012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1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умолчанию, все числа в R являются вещественными. Чтобы сделать их целочисленными, надо воспользоваться командой as.integer(имя_объекта).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49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745" name="Google Shape;745;p49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8" name="Google Shape;748;p49"/>
          <p:cNvSpPr txBox="1"/>
          <p:nvPr>
            <p:ph idx="4294967295" type="title"/>
          </p:nvPr>
        </p:nvSpPr>
        <p:spPr>
          <a:xfrm>
            <a:off x="0" y="285750"/>
            <a:ext cx="9248775" cy="757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Векторы: буквенные (character)</a:t>
            </a:r>
            <a:endParaRPr/>
          </a:p>
        </p:txBody>
      </p:sp>
      <p:sp>
        <p:nvSpPr>
          <p:cNvPr id="749" name="Google Shape;749;p49"/>
          <p:cNvSpPr txBox="1"/>
          <p:nvPr>
            <p:ph idx="4294967295" type="body"/>
          </p:nvPr>
        </p:nvSpPr>
        <p:spPr>
          <a:xfrm>
            <a:off x="601662" y="1768475"/>
            <a:ext cx="3960812" cy="157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Кавычки (одиночная </a:t>
            </a:r>
            <a:r>
              <a:rPr b="0" i="0" lang="en-US" sz="23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'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двойная </a:t>
            </a:r>
            <a:r>
              <a:rPr b="0" i="0" lang="en-US" sz="23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эквиватентны.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– combine – тоже вектор</a:t>
            </a:r>
            <a:endParaRPr/>
          </a:p>
        </p:txBody>
      </p:sp>
      <p:sp>
        <p:nvSpPr>
          <p:cNvPr id="750" name="Google Shape;750;p49"/>
          <p:cNvSpPr txBox="1"/>
          <p:nvPr/>
        </p:nvSpPr>
        <p:spPr>
          <a:xfrm>
            <a:off x="4778375" y="1736725"/>
            <a:ext cx="5162550" cy="4562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"слово"; 'тоже слово'; "'однако'"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"слово"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"тоже слово"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"'однако'"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"\"то же\""=='"то же"'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TRUE</a:t>
            </a:r>
            <a:endParaRPr b="1" i="0" sz="18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'\'кавычки\''=="'кавычки'"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TRUE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c("Ночь","улица","фонарь","аптека")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"Ночь"   "улица"  "фонарь" "аптека"</a:t>
            </a:r>
            <a:endParaRPr/>
          </a:p>
        </p:txBody>
      </p:sp>
      <p:sp>
        <p:nvSpPr>
          <p:cNvPr id="751" name="Google Shape;751;p49"/>
          <p:cNvSpPr txBox="1"/>
          <p:nvPr/>
        </p:nvSpPr>
        <p:spPr>
          <a:xfrm>
            <a:off x="9099550" y="6605587"/>
            <a:ext cx="6635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52" name="Google Shape;752;p49"/>
          <p:cNvSpPr txBox="1"/>
          <p:nvPr/>
        </p:nvSpPr>
        <p:spPr>
          <a:xfrm>
            <a:off x="766762" y="4325937"/>
            <a:ext cx="3673475" cy="1630362"/>
          </a:xfrm>
          <a:prstGeom prst="rect">
            <a:avLst/>
          </a:prstGeom>
          <a:noFill/>
          <a:ln cap="flat" cmpd="sng" w="9525">
            <a:solidFill>
              <a:srgbClr val="F1412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Объекты любого типа можно перевести в символьные. Для этого нужно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воспользоваться командой as.character(имя_объекта).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>
            <p:ph idx="4294967295" type="title"/>
          </p:nvPr>
        </p:nvSpPr>
        <p:spPr>
          <a:xfrm>
            <a:off x="0" y="395287"/>
            <a:ext cx="92487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Чем работать с большими данными?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2762250" y="-36512"/>
            <a:ext cx="46974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Обзор инструментов Big Data Analysis</a:t>
            </a:r>
            <a:endParaRPr/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137" y="1208087"/>
            <a:ext cx="8077200" cy="498316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/>
        </p:nvSpPr>
        <p:spPr>
          <a:xfrm>
            <a:off x="2401887" y="6291262"/>
            <a:ext cx="51371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http://www.kdnuggets.com/2017/01/most-popular-language-machine-learning-data-science.html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0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758" name="Google Shape;758;p50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1" name="Google Shape;761;p50"/>
          <p:cNvSpPr txBox="1"/>
          <p:nvPr>
            <p:ph idx="4294967295" type="title"/>
          </p:nvPr>
        </p:nvSpPr>
        <p:spPr>
          <a:xfrm>
            <a:off x="0" y="395287"/>
            <a:ext cx="9248775" cy="862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Символы</a:t>
            </a:r>
            <a:endParaRPr/>
          </a:p>
        </p:txBody>
      </p:sp>
      <p:sp>
        <p:nvSpPr>
          <p:cNvPr id="762" name="Google Shape;762;p50"/>
          <p:cNvSpPr txBox="1"/>
          <p:nvPr>
            <p:ph idx="4294967295" type="body"/>
          </p:nvPr>
        </p:nvSpPr>
        <p:spPr>
          <a:xfrm>
            <a:off x="460375" y="1654175"/>
            <a:ext cx="4354512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Символы - это объекты</a:t>
            </a:r>
            <a:endParaRPr/>
          </a:p>
          <a:p>
            <a:pPr indent="-177800" lvl="0" marL="177800" marR="0" rtl="0" algn="l">
              <a:lnSpc>
                <a:spcPct val="7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Начинаются с буквы</a:t>
            </a:r>
            <a:endParaRPr/>
          </a:p>
          <a:p>
            <a:pPr indent="-177800" lvl="0" marL="177800" marR="0" rtl="0" algn="l">
              <a:lnSpc>
                <a:spcPct val="7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Могут содержать точки (</a:t>
            </a:r>
            <a:r>
              <a:rPr b="0" i="0" lang="en-US" sz="2100" u="none">
                <a:solidFill>
                  <a:srgbClr val="FF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–это элемент имени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другие буквы, подчерк (</a:t>
            </a: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_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числа</a:t>
            </a:r>
            <a:endParaRPr/>
          </a:p>
          <a:p>
            <a:pPr indent="-177800" lvl="0" marL="177800" marR="0" rtl="0" algn="l">
              <a:lnSpc>
                <a:spcPct val="7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обратных кавычках </a:t>
            </a: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``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могут содержать любые символы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Любой символ может быть переопределён, кроме</a:t>
            </a:r>
            <a:b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if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else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repeat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while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function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for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in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next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break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TRUE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FALSE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NULL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Inf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NaN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NA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NA_integer_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NA_real_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NA_complex_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NA_character_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...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..1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..2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..3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..4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..5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..6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..7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..8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..9</a:t>
            </a:r>
            <a:endParaRPr/>
          </a:p>
        </p:txBody>
      </p:sp>
      <p:sp>
        <p:nvSpPr>
          <p:cNvPr id="763" name="Google Shape;763;p50"/>
          <p:cNvSpPr txBox="1"/>
          <p:nvPr/>
        </p:nvSpPr>
        <p:spPr>
          <a:xfrm>
            <a:off x="5138737" y="1465262"/>
            <a:ext cx="4786312" cy="47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x_&lt;-1; x1&lt;-2; x1.1&lt;-3; X1&lt;-4</a:t>
            </a:r>
            <a:endParaRPr/>
          </a:p>
          <a:p>
            <a:pPr indent="-177800" lvl="0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sum(x_,x1,x1.1,X1)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10</a:t>
            </a:r>
            <a:endParaRPr/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‘&lt;-’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.Primitive("&lt;-")</a:t>
            </a:r>
            <a:endParaRPr b="1" i="0" sz="17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`2+2==5`&lt;-TRUE</a:t>
            </a:r>
            <a:endParaRPr/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`2+2==5`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TRUE</a:t>
            </a:r>
            <a:endParaRPr/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`TRUE`&lt;-FALSE; `TRUE`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FALSE</a:t>
            </a:r>
            <a:endParaRPr/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s&lt;-"Это не комбайн, а комбинат"</a:t>
            </a:r>
            <a:endParaRPr/>
          </a:p>
          <a:p>
            <a:pPr indent="-10795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700"/>
              <a:buFont typeface="Calibri"/>
              <a:buChar char="&gt;"/>
            </a:pPr>
            <a:r>
              <a:rPr b="1" i="0" lang="en-US" sz="17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s; c("Это","как","посмотреть!")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"Это не комбайн, а комбинат"</a:t>
            </a:r>
            <a:endParaRPr/>
          </a:p>
          <a:p>
            <a:pPr indent="0" lvl="1" marL="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roid Sans Mono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"Это" "как" "посмотреть!"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764" name="Google Shape;764;p50"/>
          <p:cNvSpPr txBox="1"/>
          <p:nvPr/>
        </p:nvSpPr>
        <p:spPr>
          <a:xfrm>
            <a:off x="631825" y="4173537"/>
            <a:ext cx="4105275" cy="2160587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0"/>
          <p:cNvSpPr txBox="1"/>
          <p:nvPr/>
        </p:nvSpPr>
        <p:spPr>
          <a:xfrm>
            <a:off x="5138737" y="3059112"/>
            <a:ext cx="3097212" cy="1728787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0"/>
          <p:cNvSpPr/>
          <p:nvPr/>
        </p:nvSpPr>
        <p:spPr>
          <a:xfrm>
            <a:off x="7731125" y="2252662"/>
            <a:ext cx="2447925" cy="1093787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Назначили новый символ (переменную)</a:t>
            </a:r>
            <a:endParaRPr/>
          </a:p>
        </p:txBody>
      </p:sp>
      <p:sp>
        <p:nvSpPr>
          <p:cNvPr id="767" name="Google Shape;767;p50"/>
          <p:cNvSpPr txBox="1"/>
          <p:nvPr/>
        </p:nvSpPr>
        <p:spPr>
          <a:xfrm>
            <a:off x="9242425" y="6605587"/>
            <a:ext cx="5207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51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773" name="Google Shape;773;p51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p51"/>
          <p:cNvSpPr txBox="1"/>
          <p:nvPr>
            <p:ph idx="4294967295" type="title"/>
          </p:nvPr>
        </p:nvSpPr>
        <p:spPr>
          <a:xfrm>
            <a:off x="0" y="285750"/>
            <a:ext cx="9248775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Операторы</a:t>
            </a:r>
            <a:endParaRPr/>
          </a:p>
        </p:txBody>
      </p:sp>
      <p:sp>
        <p:nvSpPr>
          <p:cNvPr id="777" name="Google Shape;777;p51"/>
          <p:cNvSpPr txBox="1"/>
          <p:nvPr>
            <p:ph idx="4294967295" type="body"/>
          </p:nvPr>
        </p:nvSpPr>
        <p:spPr>
          <a:xfrm>
            <a:off x="242887" y="1590675"/>
            <a:ext cx="3687762" cy="4852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Оператор – это унарная или бинарная функция</a:t>
            </a:r>
            <a:endParaRPr/>
          </a:p>
          <a:p>
            <a:pPr indent="-177800" lvl="0" marL="177800" marR="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Особая запись:</a:t>
            </a:r>
            <a:endParaRPr/>
          </a:p>
          <a:p>
            <a:pPr indent="-346075" lvl="1" marL="5334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унарный оператор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</a:t>
            </a: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</a:t>
            </a:r>
            <a:endParaRPr/>
          </a:p>
          <a:p>
            <a:pPr indent="-346075" lvl="1" marL="5334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`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бинарный оператор`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y</a:t>
            </a:r>
            <a:endParaRPr/>
          </a:p>
          <a:p>
            <a:pPr indent="-346075" lvl="1" marL="5334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Можно определить</a:t>
            </a: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%</a:t>
            </a:r>
            <a:r>
              <a:rPr b="0" i="1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свой_оператор</a:t>
            </a: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%</a:t>
            </a:r>
            <a:endParaRPr/>
          </a:p>
          <a:p>
            <a:pPr indent="-177800" lvl="0" marL="177800" marR="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&lt;-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[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+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бинарные операторы</a:t>
            </a:r>
            <a:endParaRPr/>
          </a:p>
          <a:p>
            <a:pPr indent="-177800" lvl="0" marL="177800" marR="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?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+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унарные операторы</a:t>
            </a:r>
            <a:endParaRPr/>
          </a:p>
          <a:p>
            <a:pPr indent="-38100" lvl="0" marL="177800" marR="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Выполнение функции - тоже оператор</a:t>
            </a:r>
            <a:endParaRPr/>
          </a:p>
        </p:txBody>
      </p:sp>
      <p:sp>
        <p:nvSpPr>
          <p:cNvPr id="778" name="Google Shape;778;p51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1"/>
          <p:cNvSpPr txBox="1"/>
          <p:nvPr/>
        </p:nvSpPr>
        <p:spPr>
          <a:xfrm>
            <a:off x="4275137" y="1619250"/>
            <a:ext cx="5743575" cy="489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-c(TRUE,FALSE); x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-1 0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c(1 + 2, 3 * 4, 5 %% 6, 3 ^ 7, 9 %/% 4)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   3   12    5 2187    2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`%++%`&lt;-function(a,b) { a + a + b + b }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1 %++% 2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6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`[`(x,1)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-1</a:t>
            </a:r>
            <a:endParaRPr/>
          </a:p>
          <a:p>
            <a:pPr indent="-11430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sum(1:50) </a:t>
            </a:r>
            <a:r>
              <a:rPr b="1" i="0" lang="en-US" sz="1800" u="none" cap="none" strike="noStrike">
                <a:solidFill>
                  <a:srgbClr val="1ECB1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sum–1ый аргумент, 1:50-2ой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1275</a:t>
            </a:r>
            <a:endParaRPr/>
          </a:p>
        </p:txBody>
      </p:sp>
      <p:sp>
        <p:nvSpPr>
          <p:cNvPr id="780" name="Google Shape;780;p51"/>
          <p:cNvSpPr/>
          <p:nvPr/>
        </p:nvSpPr>
        <p:spPr>
          <a:xfrm>
            <a:off x="7083425" y="3851275"/>
            <a:ext cx="2679700" cy="647700"/>
          </a:xfrm>
          <a:prstGeom prst="wedgeRoundRectCallout">
            <a:avLst>
              <a:gd fmla="val 420" name="adj1"/>
              <a:gd fmla="val -469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Функция определила оператор ++</a:t>
            </a:r>
            <a:endParaRPr/>
          </a:p>
        </p:txBody>
      </p:sp>
      <p:cxnSp>
        <p:nvCxnSpPr>
          <p:cNvPr id="781" name="Google Shape;781;p51"/>
          <p:cNvCxnSpPr/>
          <p:nvPr/>
        </p:nvCxnSpPr>
        <p:spPr>
          <a:xfrm flipH="1" rot="10800000">
            <a:off x="3625850" y="5580062"/>
            <a:ext cx="865187" cy="4318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782" name="Google Shape;782;p51"/>
          <p:cNvSpPr/>
          <p:nvPr/>
        </p:nvSpPr>
        <p:spPr>
          <a:xfrm>
            <a:off x="8018462" y="1038225"/>
            <a:ext cx="2116137" cy="1071562"/>
          </a:xfrm>
          <a:prstGeom prst="wedgeRoundRectCallout">
            <a:avLst>
              <a:gd fmla="val 12617" name="adj1"/>
              <a:gd fmla="val 2915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%%-Остаток от деления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%/% - Целая часть</a:t>
            </a:r>
            <a:endParaRPr/>
          </a:p>
        </p:txBody>
      </p:sp>
      <p:sp>
        <p:nvSpPr>
          <p:cNvPr id="783" name="Google Shape;783;p51"/>
          <p:cNvSpPr txBox="1"/>
          <p:nvPr/>
        </p:nvSpPr>
        <p:spPr>
          <a:xfrm>
            <a:off x="9026525" y="6605587"/>
            <a:ext cx="7366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52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789" name="Google Shape;789;p52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2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2" name="Google Shape;792;p52"/>
          <p:cNvSpPr txBox="1"/>
          <p:nvPr>
            <p:ph idx="4294967295" type="title"/>
          </p:nvPr>
        </p:nvSpPr>
        <p:spPr>
          <a:xfrm>
            <a:off x="0" y="285750"/>
            <a:ext cx="9248775" cy="9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Приоритет операций</a:t>
            </a:r>
            <a:endParaRPr/>
          </a:p>
        </p:txBody>
      </p:sp>
      <p:sp>
        <p:nvSpPr>
          <p:cNvPr id="793" name="Google Shape;793;p52"/>
          <p:cNvSpPr txBox="1"/>
          <p:nvPr>
            <p:ph idx="4294967295" type="body"/>
          </p:nvPr>
        </p:nvSpPr>
        <p:spPr>
          <a:xfrm>
            <a:off x="528637" y="2468562"/>
            <a:ext cx="3744912" cy="3268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Вызов функции, группировка выражений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Индексы и обращения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Арифметические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Формулы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Присвоение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Помощь</a:t>
            </a:r>
            <a:endParaRPr/>
          </a:p>
        </p:txBody>
      </p:sp>
      <p:sp>
        <p:nvSpPr>
          <p:cNvPr id="794" name="Google Shape;794;p52"/>
          <p:cNvSpPr txBox="1"/>
          <p:nvPr/>
        </p:nvSpPr>
        <p:spPr>
          <a:xfrm>
            <a:off x="5210175" y="1474787"/>
            <a:ext cx="4311650" cy="358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?base::Syntax</a:t>
            </a:r>
            <a:endParaRPr/>
          </a:p>
        </p:txBody>
      </p:sp>
      <p:sp>
        <p:nvSpPr>
          <p:cNvPr id="795" name="Google Shape;795;p52"/>
          <p:cNvSpPr txBox="1"/>
          <p:nvPr/>
        </p:nvSpPr>
        <p:spPr>
          <a:xfrm>
            <a:off x="4562475" y="1849437"/>
            <a:ext cx="4959350" cy="4524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:: :::	 access variables in a namespace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@	 component / slot extraction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[[	 indexing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^	 exponentiation (right to left)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+	 unary minus and plus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	 sequence operator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%any%	 special operators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/	 multiply, divide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-	 (binary) add, substract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&gt; &lt;= &gt;= == !=	 ordering and comparison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	 negation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&amp;&amp;	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||	 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	 as in formulae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-&gt;&gt;	 rightwards 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&lt;- &lt;&lt;-	 assignment (right to left)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 assignment (right to left)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	 help (unary and binary)</a:t>
            </a:r>
            <a:endParaRPr/>
          </a:p>
        </p:txBody>
      </p:sp>
      <p:cxnSp>
        <p:nvCxnSpPr>
          <p:cNvPr id="796" name="Google Shape;796;p52"/>
          <p:cNvCxnSpPr/>
          <p:nvPr/>
        </p:nvCxnSpPr>
        <p:spPr>
          <a:xfrm>
            <a:off x="9242425" y="1833562"/>
            <a:ext cx="0" cy="41783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797" name="Google Shape;797;p52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53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803" name="Google Shape;803;p53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3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6" name="Google Shape;806;p53"/>
          <p:cNvSpPr txBox="1"/>
          <p:nvPr>
            <p:ph idx="4294967295" type="title"/>
          </p:nvPr>
        </p:nvSpPr>
        <p:spPr>
          <a:xfrm>
            <a:off x="1322387" y="285750"/>
            <a:ext cx="7926387" cy="9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Контроль созданных объектов</a:t>
            </a:r>
            <a:endParaRPr/>
          </a:p>
        </p:txBody>
      </p:sp>
      <p:sp>
        <p:nvSpPr>
          <p:cNvPr id="807" name="Google Shape;807;p53"/>
          <p:cNvSpPr txBox="1"/>
          <p:nvPr/>
        </p:nvSpPr>
        <p:spPr>
          <a:xfrm>
            <a:off x="890587" y="1763712"/>
            <a:ext cx="8640762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Чтобы убедиться, что переменная была создана (R сохраняет их в активной памяти – в рабочем окружении) используйте 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ls()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функцию.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a=b=c=1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ls (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" a "  " b "  "с"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хотите удалить объект из памяти, используйте функцию </a:t>
            </a: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rm()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Будьте осторожны – эта команда удаляет переменную навсегда.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rm(c)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ls (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" a "  " b "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хотите удалить все переменные, воспользуйтесь командой: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rm( list = ls ( 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808" name="Google Shape;808;p53"/>
          <p:cNvSpPr txBox="1"/>
          <p:nvPr/>
        </p:nvSpPr>
        <p:spPr>
          <a:xfrm>
            <a:off x="9099550" y="6605587"/>
            <a:ext cx="6635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54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814" name="Google Shape;814;p54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4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4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7" name="Google Shape;817;p54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Присваивание</a:t>
            </a:r>
            <a:endParaRPr/>
          </a:p>
        </p:txBody>
      </p:sp>
      <p:sp>
        <p:nvSpPr>
          <p:cNvPr id="818" name="Google Shape;818;p54"/>
          <p:cNvSpPr txBox="1"/>
          <p:nvPr>
            <p:ph idx="4294967295" type="body"/>
          </p:nvPr>
        </p:nvSpPr>
        <p:spPr>
          <a:xfrm>
            <a:off x="277812" y="1733550"/>
            <a:ext cx="4391025" cy="499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Присваивается </a:t>
            </a:r>
            <a:r>
              <a:rPr b="0" i="1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символу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Присвоить можно операторами</a:t>
            </a: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&lt;-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-&gt;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Присваивание с модификацией объекта: </a:t>
            </a: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f(x,…)&lt;-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Возможно переопределение присваивания: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</a:t>
            </a: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&lt;-`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`f&lt;-`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тоже, что и </a:t>
            </a: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f(x,y)</a:t>
            </a:r>
            <a:endParaRPr/>
          </a:p>
        </p:txBody>
      </p:sp>
      <p:sp>
        <p:nvSpPr>
          <p:cNvPr id="819" name="Google Shape;819;p54"/>
          <p:cNvSpPr txBox="1"/>
          <p:nvPr/>
        </p:nvSpPr>
        <p:spPr>
          <a:xfrm>
            <a:off x="4778375" y="1763712"/>
            <a:ext cx="5149850" cy="4538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500"/>
              <a:buFont typeface="Calibri"/>
              <a:buChar char="&gt;"/>
            </a:pPr>
            <a:r>
              <a:rPr b="1" i="0" lang="en-US" sz="15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"Учиться"</a:t>
            </a:r>
            <a:endParaRPr/>
          </a:p>
          <a:p>
            <a:pPr indent="-177800" lvl="0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500"/>
              <a:buFont typeface="Calibri"/>
              <a:buChar char="&gt;"/>
            </a:pPr>
            <a:r>
              <a:rPr b="1" i="0" lang="en-US" sz="15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"Учиться" -&gt; y</a:t>
            </a:r>
            <a:endParaRPr/>
          </a:p>
          <a:p>
            <a:pPr indent="-177800" lvl="0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500"/>
              <a:buFont typeface="Calibri"/>
              <a:buChar char="&gt;"/>
            </a:pPr>
            <a:r>
              <a:rPr b="1" i="0" lang="en-US" sz="15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z = "Учиться"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500"/>
              <a:buFont typeface="Calibri"/>
              <a:buChar char="&gt;"/>
            </a:pPr>
            <a:r>
              <a:rPr b="1" i="0" lang="en-US" sz="15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s&lt;-c(x,y,z); s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 Mono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"Учиться" "Учиться" "Учиться"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500"/>
              <a:buFont typeface="Calibri"/>
              <a:buChar char="&gt;"/>
            </a:pPr>
            <a:r>
              <a:rPr b="1" i="0" lang="en-US" sz="15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s[2]&lt;-"Работать"; s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 Mono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"Учиться"  "Работать" "Учиться"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500"/>
              <a:buFont typeface="Calibri"/>
              <a:buChar char="&gt;"/>
            </a:pPr>
            <a:r>
              <a:rPr b="1" i="0" lang="en-US" sz="15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length(s)&lt;-6; s </a:t>
            </a:r>
            <a:r>
              <a:rPr b="1" i="0" lang="en-US" sz="1600" u="none" cap="none" strike="noStrik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 изменение длины вектора</a:t>
            </a:r>
            <a:endParaRPr b="1" i="0" sz="1100" u="none" cap="none" strike="noStrik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 Mono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"Учиться" "Работать" "Учиться" NA NA NA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500"/>
              <a:buFont typeface="Calibri"/>
              <a:buChar char="&gt;"/>
            </a:pPr>
            <a:r>
              <a:rPr b="1" i="0" lang="en-US" sz="15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f&lt;-function (x) { x-1 }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500"/>
              <a:buFont typeface="Calibri"/>
              <a:buChar char="&gt;"/>
            </a:pPr>
            <a:r>
              <a:rPr b="1" i="0" lang="en-US" sz="15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`f&lt;-` &lt;- function (x, value) { x-value }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500"/>
              <a:buFont typeface="Calibri"/>
              <a:buChar char="&gt;"/>
            </a:pPr>
            <a:r>
              <a:rPr b="1" i="0" lang="en-US" sz="15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f(length(s)); f(length(s))&lt;-3; s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 Mono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5</a:t>
            </a:r>
            <a:endParaRPr/>
          </a:p>
          <a:p>
            <a:pPr indent="-177800" lvl="1" marL="177800" marR="0" rtl="0" algn="l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roid Sans Mono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"Учиться" "Работать" "Учиться"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820" name="Google Shape;820;p54"/>
          <p:cNvSpPr txBox="1"/>
          <p:nvPr/>
        </p:nvSpPr>
        <p:spPr>
          <a:xfrm>
            <a:off x="9099550" y="6605587"/>
            <a:ext cx="6635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oogle Shape;825;p55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826" name="Google Shape;826;p55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5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5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55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Группировка выражений</a:t>
            </a:r>
            <a:endParaRPr/>
          </a:p>
        </p:txBody>
      </p:sp>
      <p:sp>
        <p:nvSpPr>
          <p:cNvPr id="830" name="Google Shape;830;p55"/>
          <p:cNvSpPr txBox="1"/>
          <p:nvPr>
            <p:ph idx="4294967295" type="body"/>
          </p:nvPr>
        </p:nvSpPr>
        <p:spPr>
          <a:xfrm>
            <a:off x="387350" y="1690687"/>
            <a:ext cx="4465637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✔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Перевод строки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✔"/>
            </a:pPr>
            <a:r>
              <a:rPr b="0" i="0" lang="en-US" sz="23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разделитель выражений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✔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Скобки: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Круглые </a:t>
            </a: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</a:t>
            </a: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Фигурные </a:t>
            </a: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e_first</a:t>
            </a: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</a:t>
            </a: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e_last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/>
          </a:p>
          <a:p>
            <a:pPr indent="-368300" lvl="2" marL="723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функция </a:t>
            </a:r>
            <a:r>
              <a:rPr b="0" i="1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`{`</a:t>
            </a:r>
            <a:endParaRPr/>
          </a:p>
          <a:p>
            <a:pPr indent="-368300" lvl="2" marL="723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Возвращает только </a:t>
            </a:r>
            <a:r>
              <a:rPr b="0" i="1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e_last</a:t>
            </a:r>
            <a:endParaRPr/>
          </a:p>
          <a:p>
            <a:pPr indent="-368300" lvl="2" marL="723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Вне функций не создаёт новый контекст</a:t>
            </a:r>
            <a:endParaRPr/>
          </a:p>
        </p:txBody>
      </p:sp>
      <p:sp>
        <p:nvSpPr>
          <p:cNvPr id="831" name="Google Shape;831;p55"/>
          <p:cNvSpPr txBox="1"/>
          <p:nvPr/>
        </p:nvSpPr>
        <p:spPr>
          <a:xfrm>
            <a:off x="4851400" y="2122487"/>
            <a:ext cx="5038725" cy="3840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&lt;- 1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y &lt;- 2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z &lt;- 3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y; z &lt;- x; f&lt;-function(x){x}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(43) == f(43)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TRUE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{x; y; z}</a:t>
            </a:r>
            <a:endParaRPr/>
          </a:p>
          <a:p>
            <a:pPr indent="-1778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2 </a:t>
            </a:r>
            <a:r>
              <a:rPr b="1" i="0" lang="en-US" sz="1800" u="none" cap="none" strike="noStrik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 выводится только z</a:t>
            </a:r>
            <a:endParaRPr b="0" i="0" sz="16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832" name="Google Shape;832;p55"/>
          <p:cNvSpPr txBox="1"/>
          <p:nvPr/>
        </p:nvSpPr>
        <p:spPr>
          <a:xfrm>
            <a:off x="8955087" y="6605587"/>
            <a:ext cx="808037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56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838" name="Google Shape;838;p56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6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6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p56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Специальные операторы: условный</a:t>
            </a:r>
            <a:endParaRPr/>
          </a:p>
        </p:txBody>
      </p:sp>
      <p:sp>
        <p:nvSpPr>
          <p:cNvPr id="842" name="Google Shape;842;p56"/>
          <p:cNvSpPr txBox="1"/>
          <p:nvPr>
            <p:ph idx="4294967295" type="body"/>
          </p:nvPr>
        </p:nvSpPr>
        <p:spPr>
          <a:xfrm>
            <a:off x="387350" y="1627187"/>
            <a:ext cx="3976687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Условный оператор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векторный (проверяется 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только первое условие вектора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ifelse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векторный</a:t>
            </a:r>
            <a:endParaRPr/>
          </a:p>
        </p:txBody>
      </p:sp>
      <p:sp>
        <p:nvSpPr>
          <p:cNvPr id="843" name="Google Shape;843;p56"/>
          <p:cNvSpPr txBox="1"/>
          <p:nvPr/>
        </p:nvSpPr>
        <p:spPr>
          <a:xfrm>
            <a:off x="4491037" y="1690687"/>
            <a:ext cx="5256212" cy="4681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if (1:50&gt;2) "Да" else "Нет"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"Нет"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Предупреждение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 if (1:50 &gt; 2) "Да" else "Нет" :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Droid Sans Mon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длина условия &gt; 1, будет использован только первый элемент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x &lt;- c(6:-4)</a:t>
            </a:r>
            <a:endParaRPr/>
          </a:p>
          <a:p>
            <a:pPr indent="-11430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sqrt(ifelse(x &gt;= 0, x, NA))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2.449490 2.236068 2.000000 1.732051 1.414214 1.000000 0.000000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[8] NA NA NA NA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844" name="Google Shape;844;p56"/>
          <p:cNvSpPr txBox="1"/>
          <p:nvPr/>
        </p:nvSpPr>
        <p:spPr>
          <a:xfrm>
            <a:off x="9026525" y="6605587"/>
            <a:ext cx="7366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57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850" name="Google Shape;850;p57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7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7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3" name="Google Shape;853;p57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Специальные операторы: выбор</a:t>
            </a:r>
            <a:endParaRPr/>
          </a:p>
        </p:txBody>
      </p:sp>
      <p:sp>
        <p:nvSpPr>
          <p:cNvPr id="854" name="Google Shape;854;p57"/>
          <p:cNvSpPr txBox="1"/>
          <p:nvPr>
            <p:ph idx="4294967295" type="body"/>
          </p:nvPr>
        </p:nvSpPr>
        <p:spPr>
          <a:xfrm>
            <a:off x="522287" y="1751012"/>
            <a:ext cx="3328987" cy="3468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switch</a:t>
            </a: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оператор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векторный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первый аргумент буквенный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безымянный – по умолчанию</a:t>
            </a:r>
            <a:endParaRPr/>
          </a:p>
          <a:p>
            <a:pPr indent="-346075" lvl="1" marL="533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</a:t>
            </a:r>
            <a:r>
              <a:rPr b="0" i="0" lang="en-US" sz="22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следует 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выражение</a:t>
            </a:r>
            <a:endParaRPr/>
          </a:p>
        </p:txBody>
      </p:sp>
      <p:sp>
        <p:nvSpPr>
          <p:cNvPr id="855" name="Google Shape;855;p57"/>
          <p:cNvSpPr txBox="1"/>
          <p:nvPr/>
        </p:nvSpPr>
        <p:spPr>
          <a:xfrm>
            <a:off x="3986212" y="2090737"/>
            <a:ext cx="5943600" cy="3840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switch("Раз","Раз"=1,"Два"={1+1},Inf)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switch("Два","Раз"=1,"Два"={1+1},Inf)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2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switch("Нуль","Раз"=1,"Два"={1+1},Inf)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Inf</a:t>
            </a:r>
            <a:endParaRPr/>
          </a:p>
          <a:p>
            <a:pPr indent="-63500" lvl="1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31489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31489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856" name="Google Shape;856;p57"/>
          <p:cNvSpPr txBox="1"/>
          <p:nvPr/>
        </p:nvSpPr>
        <p:spPr>
          <a:xfrm>
            <a:off x="8955087" y="6605587"/>
            <a:ext cx="808037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8"/>
          <p:cNvSpPr/>
          <p:nvPr/>
        </p:nvSpPr>
        <p:spPr>
          <a:xfrm>
            <a:off x="242887" y="250825"/>
            <a:ext cx="9791700" cy="669925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8"/>
          <p:cNvSpPr txBox="1"/>
          <p:nvPr>
            <p:ph idx="4294967295" type="title"/>
          </p:nvPr>
        </p:nvSpPr>
        <p:spPr>
          <a:xfrm>
            <a:off x="0" y="285750"/>
            <a:ext cx="9248775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Специальные операторы: циклы</a:t>
            </a:r>
            <a:endParaRPr/>
          </a:p>
        </p:txBody>
      </p:sp>
      <p:sp>
        <p:nvSpPr>
          <p:cNvPr id="863" name="Google Shape;863;p58"/>
          <p:cNvSpPr txBox="1"/>
          <p:nvPr>
            <p:ph idx="4294967295" type="body"/>
          </p:nvPr>
        </p:nvSpPr>
        <p:spPr>
          <a:xfrm>
            <a:off x="468312" y="1249362"/>
            <a:ext cx="4321175" cy="1220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repeat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expression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while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b="0" i="1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</a:t>
            </a: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expression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for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b="0" i="1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 </a:t>
            </a: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b="0" i="0" lang="en-US" sz="21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expression</a:t>
            </a:r>
            <a:endParaRPr/>
          </a:p>
        </p:txBody>
      </p:sp>
      <p:sp>
        <p:nvSpPr>
          <p:cNvPr id="864" name="Google Shape;864;p58"/>
          <p:cNvSpPr txBox="1"/>
          <p:nvPr/>
        </p:nvSpPr>
        <p:spPr>
          <a:xfrm>
            <a:off x="2474912" y="2698750"/>
            <a:ext cx="5257800" cy="2714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p&lt;-c("З","А","Ч","Е","Т"); i&lt;-1</a:t>
            </a:r>
            <a:endParaRPr/>
          </a:p>
        </p:txBody>
      </p:sp>
      <p:sp>
        <p:nvSpPr>
          <p:cNvPr id="865" name="Google Shape;865;p58"/>
          <p:cNvSpPr txBox="1"/>
          <p:nvPr/>
        </p:nvSpPr>
        <p:spPr>
          <a:xfrm>
            <a:off x="3914775" y="3130550"/>
            <a:ext cx="2689225" cy="3384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while(i &lt;= 3) {</a:t>
            </a: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print(</a:t>
            </a: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c(i,p[i]))</a:t>
            </a: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i&lt;-i+1</a:t>
            </a: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}</a:t>
            </a: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i</a:t>
            </a: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"1" "З"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"2" "А"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"3" "Ч"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3</a:t>
            </a:r>
            <a:endParaRPr/>
          </a:p>
        </p:txBody>
      </p:sp>
      <p:sp>
        <p:nvSpPr>
          <p:cNvPr id="866" name="Google Shape;866;p58"/>
          <p:cNvSpPr txBox="1"/>
          <p:nvPr/>
        </p:nvSpPr>
        <p:spPr>
          <a:xfrm>
            <a:off x="6985000" y="3130550"/>
            <a:ext cx="2263775" cy="3373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for(i in 1:3)</a:t>
            </a: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print(</a:t>
            </a: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c(i,p[i]))</a:t>
            </a:r>
            <a:b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i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"1" "З"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"2" "А"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"3" "Ч"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3</a:t>
            </a:r>
            <a:endParaRPr/>
          </a:p>
        </p:txBody>
      </p:sp>
      <p:sp>
        <p:nvSpPr>
          <p:cNvPr id="867" name="Google Shape;867;p58"/>
          <p:cNvSpPr txBox="1"/>
          <p:nvPr/>
        </p:nvSpPr>
        <p:spPr>
          <a:xfrm>
            <a:off x="890587" y="3130550"/>
            <a:ext cx="2697162" cy="3387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repeat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print(</a:t>
            </a:r>
            <a:b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c(i,p[i]))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if(i==3)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break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else i&lt;-i+1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1800"/>
              <a:buFont typeface="Droid Sans Mono"/>
              <a:buNone/>
            </a:pPr>
            <a:r>
              <a:rPr b="1" i="0" lang="en-US" sz="18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"1" "З"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"2" "А"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"3" "Ч"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3</a:t>
            </a:r>
            <a:endParaRPr/>
          </a:p>
        </p:txBody>
      </p:sp>
      <p:sp>
        <p:nvSpPr>
          <p:cNvPr id="868" name="Google Shape;868;p58"/>
          <p:cNvSpPr txBox="1"/>
          <p:nvPr/>
        </p:nvSpPr>
        <p:spPr>
          <a:xfrm>
            <a:off x="5391150" y="1300162"/>
            <a:ext cx="4068762" cy="1158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выход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следующая итерация - next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58"/>
          <p:cNvSpPr txBox="1"/>
          <p:nvPr/>
        </p:nvSpPr>
        <p:spPr>
          <a:xfrm>
            <a:off x="1849437" y="6534150"/>
            <a:ext cx="68199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x&lt;- readline("Введите номер. ") </a:t>
            </a:r>
            <a:r>
              <a:rPr b="1" i="0" lang="en-US" sz="20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# ввод с клавиатуры</a:t>
            </a:r>
            <a:r>
              <a:rPr b="1" i="0" lang="en-US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870" name="Google Shape;870;p58"/>
          <p:cNvSpPr txBox="1"/>
          <p:nvPr/>
        </p:nvSpPr>
        <p:spPr>
          <a:xfrm>
            <a:off x="9099550" y="6605587"/>
            <a:ext cx="6635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59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876" name="Google Shape;876;p59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606" y="123"/>
              <a:ext cx="5261" cy="68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9" name="Google Shape;879;p59"/>
          <p:cNvSpPr txBox="1"/>
          <p:nvPr>
            <p:ph idx="4294967295" type="title"/>
          </p:nvPr>
        </p:nvSpPr>
        <p:spPr>
          <a:xfrm>
            <a:off x="1495425" y="341312"/>
            <a:ext cx="7634287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Применение функции к  каждой строке таблицы данных</a:t>
            </a:r>
            <a:endParaRPr/>
          </a:p>
        </p:txBody>
      </p:sp>
      <p:sp>
        <p:nvSpPr>
          <p:cNvPr id="880" name="Google Shape;880;p59"/>
          <p:cNvSpPr txBox="1"/>
          <p:nvPr>
            <p:ph idx="4294967295" type="body"/>
          </p:nvPr>
        </p:nvSpPr>
        <p:spPr>
          <a:xfrm>
            <a:off x="457200" y="1495425"/>
            <a:ext cx="3471862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Применим функцию </a:t>
            </a:r>
            <a:r>
              <a:rPr b="0" i="0" lang="en-US" sz="2400" u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каждому столбцу матрицы:</a:t>
            </a: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базовой версии R функция  apply предназначена для обработки матрицы или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таблицы данных. Второй аргумент этой функции определяет направление: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– построчная обработка;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– обработка по столбцам.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качестве функции может выступать любая стандартная или пользовательская функция.</a:t>
            </a:r>
            <a:endParaRPr/>
          </a:p>
          <a:p>
            <a:pPr indent="-2413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1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59"/>
          <p:cNvSpPr txBox="1"/>
          <p:nvPr/>
        </p:nvSpPr>
        <p:spPr>
          <a:xfrm>
            <a:off x="4002087" y="1835150"/>
            <a:ext cx="5927725" cy="47037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489F"/>
              </a:buClr>
              <a:buSzPts val="2000"/>
              <a:buFont typeface="Calibri"/>
              <a:buChar char="&gt;"/>
            </a:pPr>
            <a:r>
              <a:rPr b="0" i="0" lang="en-US" sz="20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mat &lt;- matrix(c(1, 3, 2, 5, 4, 6), 2, 3);colnames(mat) &lt;- c("t1", "t2", "t3");mat </a:t>
            </a:r>
            <a:endParaRPr b="0" i="0" sz="2000" u="none">
              <a:solidFill>
                <a:srgbClr val="31489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t1 t2 t3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[1,]  1  2  4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[2,]  3  5  6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31489F"/>
              </a:buClr>
              <a:buSzPts val="2000"/>
              <a:buFont typeface="Calibri"/>
              <a:buChar char="&gt;"/>
            </a:pPr>
            <a:r>
              <a:rPr b="0" i="0" lang="en-US" sz="2000" u="none">
                <a:solidFill>
                  <a:srgbClr val="31489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apply(mat, 2, mean) # Вычисляем среднее значение каждого столбца.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t1  t2  t3 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2.0 3.5 5.0 </a:t>
            </a:r>
            <a:endParaRPr/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31489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31489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882" name="Google Shape;882;p59"/>
          <p:cNvSpPr txBox="1"/>
          <p:nvPr/>
        </p:nvSpPr>
        <p:spPr>
          <a:xfrm>
            <a:off x="8955087" y="6605587"/>
            <a:ext cx="808037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458787" y="538162"/>
            <a:ext cx="9791700" cy="6553200"/>
            <a:chOff x="153" y="203"/>
            <a:chExt cx="6168" cy="4128"/>
          </a:xfrm>
        </p:grpSpPr>
        <p:sp>
          <p:nvSpPr>
            <p:cNvPr id="170" name="Google Shape;170;p6"/>
            <p:cNvSpPr/>
            <p:nvPr/>
          </p:nvSpPr>
          <p:spPr>
            <a:xfrm>
              <a:off x="153" y="203"/>
              <a:ext cx="6168" cy="412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61" y="249"/>
              <a:ext cx="5261" cy="77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44" y="1119"/>
              <a:ext cx="5941" cy="312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 txBox="1"/>
          <p:nvPr>
            <p:ph idx="4294967295" type="title"/>
          </p:nvPr>
        </p:nvSpPr>
        <p:spPr>
          <a:xfrm>
            <a:off x="1222375" y="719137"/>
            <a:ext cx="7777162" cy="935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Чем работать с большими данными?</a:t>
            </a:r>
            <a:endParaRPr/>
          </a:p>
        </p:txBody>
      </p:sp>
      <p:pic>
        <p:nvPicPr>
          <p:cNvPr descr="SAS-Python-R"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700" y="1685925"/>
            <a:ext cx="5040312" cy="5024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 txBox="1"/>
          <p:nvPr/>
        </p:nvSpPr>
        <p:spPr>
          <a:xfrm>
            <a:off x="2762250" y="-36512"/>
            <a:ext cx="46974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Обзор инструментов Big Data Analysis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0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0"/>
          <p:cNvSpPr txBox="1"/>
          <p:nvPr>
            <p:ph idx="4294967295" type="title"/>
          </p:nvPr>
        </p:nvSpPr>
        <p:spPr>
          <a:xfrm>
            <a:off x="1177925" y="285750"/>
            <a:ext cx="807085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 к структурам данных</a:t>
            </a:r>
            <a:endParaRPr/>
          </a:p>
        </p:txBody>
      </p:sp>
      <p:graphicFrame>
        <p:nvGraphicFramePr>
          <p:cNvPr id="889" name="Google Shape;889;p60"/>
          <p:cNvGraphicFramePr/>
          <p:nvPr/>
        </p:nvGraphicFramePr>
        <p:xfrm>
          <a:off x="314325" y="16906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{6BAB128C-A39D-431C-8C26-AA6F0F425187}</a:tableStyleId>
              </a:tblPr>
              <a:tblGrid>
                <a:gridCol w="1217600"/>
                <a:gridCol w="1427150"/>
                <a:gridCol w="6732575"/>
              </a:tblGrid>
              <a:tr h="41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Font typeface="Arial"/>
                        <a:buNone/>
                      </a:pPr>
                      <a:r>
                        <a:rPr b="1" i="0" lang="en-US" sz="21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Запись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Font typeface="Arial"/>
                        <a:buNone/>
                      </a:pPr>
                      <a:r>
                        <a:rPr b="1" i="0" lang="en-US" sz="21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Объекты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Font typeface="Arial"/>
                        <a:buNone/>
                      </a:pPr>
                      <a:r>
                        <a:rPr b="1" i="0" lang="en-US" sz="21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Описание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69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Droid Sans Mono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x[i]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Векторы, списки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Возвращает объект с индексом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из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x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может быть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числовым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вектором,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буквенным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вектором (в т.ч.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имён объектов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или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логическим</a:t>
                      </a:r>
                      <a:r>
                        <a:rPr b="0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вектором. Не допускает частичного совпадения. В списках возвращает список. В векторах --- вектор.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Droid Sans Mono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x[[i]]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Векторы, списки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Возвращает единственный элемент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x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соответствующий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может быть как числовым, так и буквенным вектором длины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Допускает частичное соответствие (с опцией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exact=FALSE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</a:tr>
              <a:tr h="41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Droid Sans Mono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x$name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Объект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Возвращает объект с именем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name</a:t>
                      </a:r>
                      <a:r>
                        <a:rPr b="0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из</a:t>
                      </a:r>
                      <a:r>
                        <a:rPr b="0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объекта</a:t>
                      </a:r>
                      <a:r>
                        <a:rPr b="0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x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</a:tr>
              <a:tr h="73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Droid Sans Mono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x@name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Объект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Возвращает объект, сохранённый в объекте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x</a:t>
                      </a:r>
                      <a:r>
                        <a:rPr b="0" i="1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 слоте с именем </a:t>
                      </a:r>
                      <a:r>
                        <a:rPr b="1" i="1" lang="en-US" sz="21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name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</a:tr>
            </a:tbl>
          </a:graphicData>
        </a:graphic>
      </p:graphicFrame>
      <p:sp>
        <p:nvSpPr>
          <p:cNvPr id="890" name="Google Shape;890;p60"/>
          <p:cNvSpPr txBox="1"/>
          <p:nvPr/>
        </p:nvSpPr>
        <p:spPr>
          <a:xfrm>
            <a:off x="8883650" y="6605587"/>
            <a:ext cx="8794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1"/>
          <p:cNvSpPr/>
          <p:nvPr/>
        </p:nvSpPr>
        <p:spPr>
          <a:xfrm>
            <a:off x="673100" y="2924175"/>
            <a:ext cx="8426450" cy="1287462"/>
          </a:xfrm>
          <a:prstGeom prst="roundRect">
            <a:avLst>
              <a:gd fmla="val 16667" name="adj"/>
            </a:avLst>
          </a:prstGeom>
          <a:solidFill>
            <a:srgbClr val="464646">
              <a:alpha val="4980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61"/>
          <p:cNvSpPr/>
          <p:nvPr/>
        </p:nvSpPr>
        <p:spPr>
          <a:xfrm>
            <a:off x="1030287" y="3146425"/>
            <a:ext cx="596900" cy="85407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898" name="Google Shape;898;p61"/>
          <p:cNvSpPr/>
          <p:nvPr/>
        </p:nvSpPr>
        <p:spPr>
          <a:xfrm>
            <a:off x="706437" y="2914650"/>
            <a:ext cx="9328150" cy="1284287"/>
          </a:xfrm>
          <a:prstGeom prst="roundRect">
            <a:avLst>
              <a:gd fmla="val 10800" name="adj"/>
            </a:avLst>
          </a:prstGeom>
          <a:noFill/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0" i="0" lang="en-US" sz="35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Типы данных R</a:t>
            </a:r>
            <a:endParaRPr/>
          </a:p>
        </p:txBody>
      </p:sp>
      <p:sp>
        <p:nvSpPr>
          <p:cNvPr id="899" name="Google Shape;899;p61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2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2"/>
          <p:cNvSpPr txBox="1"/>
          <p:nvPr>
            <p:ph idx="4294967295" type="body"/>
          </p:nvPr>
        </p:nvSpPr>
        <p:spPr>
          <a:xfrm>
            <a:off x="1028700" y="1690687"/>
            <a:ext cx="8286750" cy="2592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Примитивные типы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Векторы, списки, матрицы, массивы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Таблицы "объект-свойство"</a:t>
            </a:r>
            <a:endParaRPr/>
          </a:p>
          <a:p>
            <a:pPr indent="-146050" lvl="0" marL="355600" marR="0" rtl="0" algn="l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b="0" i="0" sz="3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62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63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916" name="Google Shape;916;p63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3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3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9" name="Google Shape;919;p63"/>
          <p:cNvSpPr txBox="1"/>
          <p:nvPr>
            <p:ph idx="4294967295" type="title"/>
          </p:nvPr>
        </p:nvSpPr>
        <p:spPr>
          <a:xfrm>
            <a:off x="0" y="285750"/>
            <a:ext cx="9248775" cy="757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Примитивные типы</a:t>
            </a:r>
            <a:endParaRPr/>
          </a:p>
        </p:txBody>
      </p:sp>
      <p:sp>
        <p:nvSpPr>
          <p:cNvPr id="920" name="Google Shape;920;p63"/>
          <p:cNvSpPr txBox="1"/>
          <p:nvPr>
            <p:ph idx="4294967295" type="body"/>
          </p:nvPr>
        </p:nvSpPr>
        <p:spPr>
          <a:xfrm>
            <a:off x="803275" y="1608137"/>
            <a:ext cx="4119562" cy="339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Базовые векторы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Составные объекты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Специальные объекты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 языка R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Функции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Внутренние объекты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 байт-кода</a:t>
            </a:r>
            <a:endParaRPr/>
          </a:p>
        </p:txBody>
      </p:sp>
      <p:sp>
        <p:nvSpPr>
          <p:cNvPr id="921" name="Google Shape;921;p63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63"/>
          <p:cNvSpPr txBox="1"/>
          <p:nvPr/>
        </p:nvSpPr>
        <p:spPr>
          <a:xfrm>
            <a:off x="4922837" y="1690687"/>
            <a:ext cx="4918075" cy="4608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c(</a:t>
            </a:r>
            <a:r>
              <a:rPr b="1" i="0" lang="en-US" sz="1800" u="none">
                <a:solidFill>
                  <a:srgbClr val="D01035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Куб','Г','У')</a:t>
            </a:r>
            <a:endParaRPr/>
          </a:p>
          <a:p>
            <a:pPr indent="0" lvl="1" marL="187325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Куб" "Г" "У"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typeof(`if`)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"special"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typeof(quote(if(1&gt;2) "Что-то не так"))</a:t>
            </a:r>
            <a:endParaRPr/>
          </a:p>
          <a:p>
            <a:pPr indent="0" lvl="1" marL="187325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"language"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923" name="Google Shape;923;p63"/>
          <p:cNvSpPr txBox="1"/>
          <p:nvPr/>
        </p:nvSpPr>
        <p:spPr>
          <a:xfrm>
            <a:off x="8955087" y="6605587"/>
            <a:ext cx="808037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64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931" name="Google Shape;931;p64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4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64"/>
          <p:cNvSpPr txBox="1"/>
          <p:nvPr>
            <p:ph idx="4294967295" type="title"/>
          </p:nvPr>
        </p:nvSpPr>
        <p:spPr>
          <a:xfrm>
            <a:off x="0" y="285750"/>
            <a:ext cx="9248775" cy="757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Типы данных</a:t>
            </a:r>
            <a:endParaRPr/>
          </a:p>
        </p:txBody>
      </p:sp>
      <p:sp>
        <p:nvSpPr>
          <p:cNvPr id="935" name="Google Shape;935;p64"/>
          <p:cNvSpPr txBox="1"/>
          <p:nvPr>
            <p:ph idx="4294967295" type="body"/>
          </p:nvPr>
        </p:nvSpPr>
        <p:spPr>
          <a:xfrm>
            <a:off x="871537" y="1474787"/>
            <a:ext cx="8785225" cy="470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Язык R принадлежит к семейству так называемых высокоуровневых объектно-ориентированных языков программирования. Для простоты можно называть объектами все, что мы создаем в ходе работы с R. Их выделяют два основных типа: 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Объекты, предназначенные для хранения данных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(«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objects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») – это векторы, матрицы и массивы, списки, факторы, таблицы данных; 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Функции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(«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objects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») – это поименованные подпрограммы, предназначенные для выполнения определенных действий над другими объектами.</a:t>
            </a:r>
            <a:endParaRPr/>
          </a:p>
        </p:txBody>
      </p:sp>
      <p:sp>
        <p:nvSpPr>
          <p:cNvPr id="936" name="Google Shape;936;p64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4"/>
          <p:cNvSpPr txBox="1"/>
          <p:nvPr/>
        </p:nvSpPr>
        <p:spPr>
          <a:xfrm>
            <a:off x="9099550" y="6605587"/>
            <a:ext cx="6635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5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43" name="Google Shape;943;p65"/>
          <p:cNvGraphicFramePr/>
          <p:nvPr/>
        </p:nvGraphicFramePr>
        <p:xfrm>
          <a:off x="606425" y="1389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{6BAB128C-A39D-431C-8C26-AA6F0F425187}</a:tableStyleId>
              </a:tblPr>
              <a:tblGrid>
                <a:gridCol w="1558925"/>
                <a:gridCol w="4484675"/>
                <a:gridCol w="3021000"/>
              </a:tblGrid>
              <a:tr h="60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Объектный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Описание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Примеры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68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integer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Создаётся из последовательностей. Может быть получен с помощью приведения типов 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Integer()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Droid Sans Mono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1:1; integer(1)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</a:tr>
              <a:tr h="112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Числа с плавающей запятой. 8 байт. По умолчанию числовые значения представляются в этом виде. Приведение с помощью 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double()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Droid Sans Mono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1; 2.1; double(1)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</a:tr>
              <a:tr h="868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Комплексные числа. Записываются как 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a+bi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"плюс" нельзя опускать, даже если 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a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или 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b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равны 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0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Droid Sans Mono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0+0i; 1+0i; 0.1+0.9i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character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Строка из символов.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Droid Sans Mono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"Строка из символов"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logical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Булевы значения 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TRUE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и 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FALSE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Droid Sans Mono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TRUE; FALSE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ED2"/>
                    </a:solidFill>
                  </a:tcPr>
                </a:tc>
              </a:tr>
              <a:tr h="868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raw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Вектор из байтов типа 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raw</a:t>
                      </a: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Как правило представляет объекты загруженные извне.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Droid Sans Mono"/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raw(1)</a:t>
                      </a:r>
                      <a:b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</a:b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charToRaw("Сырой")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EA"/>
                    </a:solidFill>
                  </a:tcPr>
                </a:tc>
              </a:tr>
            </a:tbl>
          </a:graphicData>
        </a:graphic>
      </p:graphicFrame>
      <p:sp>
        <p:nvSpPr>
          <p:cNvPr id="944" name="Google Shape;944;p65"/>
          <p:cNvSpPr txBox="1"/>
          <p:nvPr/>
        </p:nvSpPr>
        <p:spPr>
          <a:xfrm>
            <a:off x="514350" y="285750"/>
            <a:ext cx="9248775" cy="757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Типы данных</a:t>
            </a:r>
            <a:endParaRPr/>
          </a:p>
        </p:txBody>
      </p:sp>
      <p:sp>
        <p:nvSpPr>
          <p:cNvPr id="945" name="Google Shape;945;p65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66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951" name="Google Shape;951;p66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6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6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66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Векторы</a:t>
            </a:r>
            <a:endParaRPr/>
          </a:p>
        </p:txBody>
      </p:sp>
      <p:sp>
        <p:nvSpPr>
          <p:cNvPr id="955" name="Google Shape;955;p66"/>
          <p:cNvSpPr txBox="1"/>
          <p:nvPr>
            <p:ph idx="4294967295" type="body"/>
          </p:nvPr>
        </p:nvSpPr>
        <p:spPr>
          <a:xfrm>
            <a:off x="673100" y="1574800"/>
            <a:ext cx="3529012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Состоят из однотипных объектов (атомарные векторы), но могут быть и «generic» - общие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recursive=FALSE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по умолчанию в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ектор приводится к списку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23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recursive=TRUE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распаковывает списки в вектор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US" sz="23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length&lt;-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изменяет размер вектора</a:t>
            </a:r>
            <a:endParaRPr/>
          </a:p>
        </p:txBody>
      </p:sp>
      <p:sp>
        <p:nvSpPr>
          <p:cNvPr id="956" name="Google Shape;956;p66"/>
          <p:cNvSpPr txBox="1"/>
          <p:nvPr/>
        </p:nvSpPr>
        <p:spPr>
          <a:xfrm>
            <a:off x="4491037" y="1474787"/>
            <a:ext cx="5616575" cy="5024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str(x&lt;-c(1:1, 2.1, "3"))</a:t>
            </a:r>
            <a:endParaRPr/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chr [1:3] "1" "2.1" "3"</a:t>
            </a:r>
            <a:endParaRPr/>
          </a:p>
          <a:p>
            <a:pPr indent="-11430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x&lt;-c(1:1, 2, 3, c(4,5))</a:t>
            </a:r>
            <a:endParaRPr/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 2 3 4 5</a:t>
            </a:r>
            <a:endParaRPr/>
          </a:p>
          <a:p>
            <a:pPr indent="-11430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c(1,list(5)) </a:t>
            </a:r>
            <a:r>
              <a:rPr b="1" i="0" lang="en-US" sz="1800" u="none" cap="none" strike="noStrik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 вектор приводится к списку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[[1]]</a:t>
            </a:r>
            <a:b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</a:t>
            </a:r>
            <a:b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b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[[2]]</a:t>
            </a:r>
            <a:b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5 </a:t>
            </a:r>
            <a:r>
              <a:rPr b="1" i="0" lang="en-US" sz="1800" u="none" cap="none" strike="noStrik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 список</a:t>
            </a:r>
            <a:endParaRPr b="0" i="0" sz="16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rgbClr val="1ECB15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 вектор </a:t>
            </a:r>
            <a:r>
              <a:rPr b="1" i="0" lang="en-US" sz="2000" u="none" cap="none" strike="noStrik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не</a:t>
            </a:r>
            <a:r>
              <a:rPr b="1" i="0" lang="en-US" sz="1800" u="none" cap="none" strike="noStrik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 приводится к списку</a:t>
            </a:r>
            <a:r>
              <a:rPr b="1" i="0" lang="en-US" sz="1600" u="none" cap="none" strike="noStrike">
                <a:solidFill>
                  <a:srgbClr val="1ECB1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</a:t>
            </a:r>
            <a:endParaRPr b="0" i="0" sz="1600" u="none" cap="none" strike="noStrike">
              <a:solidFill>
                <a:srgbClr val="1ECB1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1430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c(1,list(5), recursive=TRUE) </a:t>
            </a:r>
            <a:endParaRPr/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 </a:t>
            </a:r>
            <a:r>
              <a:rPr lang="en-US" sz="18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5</a:t>
            </a: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i="0" lang="en-US" sz="1800" u="none" cap="none" strike="noStrik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 вектор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14300" lvl="1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length(x)&lt;-2; x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"1" "2.1"</a:t>
            </a:r>
            <a:endParaRPr/>
          </a:p>
        </p:txBody>
      </p:sp>
      <p:sp>
        <p:nvSpPr>
          <p:cNvPr id="957" name="Google Shape;957;p66"/>
          <p:cNvSpPr txBox="1"/>
          <p:nvPr/>
        </p:nvSpPr>
        <p:spPr>
          <a:xfrm>
            <a:off x="9242425" y="6605587"/>
            <a:ext cx="5207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67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963" name="Google Shape;963;p67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7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7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67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Векторы</a:t>
            </a:r>
            <a:endParaRPr/>
          </a:p>
        </p:txBody>
      </p:sp>
      <p:sp>
        <p:nvSpPr>
          <p:cNvPr id="967" name="Google Shape;967;p67"/>
          <p:cNvSpPr txBox="1"/>
          <p:nvPr>
            <p:ph idx="4294967295" type="body"/>
          </p:nvPr>
        </p:nvSpPr>
        <p:spPr>
          <a:xfrm>
            <a:off x="457200" y="1624012"/>
            <a:ext cx="8785225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Имена 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 можете именовать вектор 3-мя способами: </a:t>
            </a:r>
            <a:endParaRPr/>
          </a:p>
          <a:p>
            <a:pPr indent="-342900" lvl="1" marL="34290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создании: </a:t>
            </a: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c(a = 1, b = 2, c = 3).</a:t>
            </a:r>
            <a:endParaRPr/>
          </a:p>
          <a:p>
            <a:pPr indent="-342900" lvl="1" marL="34290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Изменяя существующий вектор: </a:t>
            </a: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&lt;- 1:3; names(x) &lt;- c("a", "b", "c"). </a:t>
            </a:r>
            <a:endParaRPr/>
          </a:p>
          <a:p>
            <a:pPr indent="-342900" lvl="1" marL="34290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или: </a:t>
            </a: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&lt;- 1:3; names(x)[[1]] &lt;- c("a"). </a:t>
            </a:r>
            <a:endParaRPr/>
          </a:p>
          <a:p>
            <a:pPr indent="-342900" lvl="1" marL="34290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Создавая модифицированную копию вектора: </a:t>
            </a:r>
            <a:endParaRPr/>
          </a:p>
          <a:p>
            <a:pPr indent="-342900" lvl="1" marL="34290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setNames(1:3, c("a", "b", "c")). 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Имена не обязаны быть уникальными. Однако при замене содержимого элементов вектора (</a:t>
            </a:r>
            <a:r>
              <a:rPr b="0" i="0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subsetting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удобнее использовать уникальные имена.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0" y="28575"/>
            <a:ext cx="646112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062" y="3422650"/>
            <a:ext cx="1344612" cy="80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0662" y="4624387"/>
            <a:ext cx="3167062" cy="595312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67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68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977" name="Google Shape;977;p68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8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8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0" name="Google Shape;980;p68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Векторы</a:t>
            </a:r>
            <a:endParaRPr/>
          </a:p>
        </p:txBody>
      </p:sp>
      <p:sp>
        <p:nvSpPr>
          <p:cNvPr id="981" name="Google Shape;981;p68"/>
          <p:cNvSpPr txBox="1"/>
          <p:nvPr>
            <p:ph idx="4294967295" type="body"/>
          </p:nvPr>
        </p:nvSpPr>
        <p:spPr>
          <a:xfrm>
            <a:off x="0" y="1690687"/>
            <a:ext cx="8785225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Выборка элементов из вектора: </a:t>
            </a:r>
            <a:endParaRPr/>
          </a:p>
        </p:txBody>
      </p:sp>
      <p:sp>
        <p:nvSpPr>
          <p:cNvPr id="982" name="Google Shape;982;p68"/>
          <p:cNvSpPr txBox="1"/>
          <p:nvPr/>
        </p:nvSpPr>
        <p:spPr>
          <a:xfrm>
            <a:off x="639762" y="2513012"/>
            <a:ext cx="7667625" cy="492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Droid Sans Mono"/>
              <a:buNone/>
            </a:pPr>
            <a:r>
              <a:rPr b="0" i="0" lang="en-US" sz="1600" u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xA </a:t>
            </a:r>
            <a:r>
              <a:rPr b="0" i="0" lang="en-US" sz="1600" u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100 105 110 115 120 125 130 135 140 145 150 155 160 [14] 165 170 175 180 185 190 195 200</a:t>
            </a:r>
            <a:endParaRPr/>
          </a:p>
        </p:txBody>
      </p:sp>
      <p:pic>
        <p:nvPicPr>
          <p:cNvPr id="983" name="Google Shape;9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125" y="3448050"/>
            <a:ext cx="4968875" cy="2112962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68"/>
          <p:cNvSpPr txBox="1"/>
          <p:nvPr/>
        </p:nvSpPr>
        <p:spPr>
          <a:xfrm>
            <a:off x="8785225" y="6605587"/>
            <a:ext cx="9779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69"/>
          <p:cNvGrpSpPr/>
          <p:nvPr/>
        </p:nvGrpSpPr>
        <p:grpSpPr>
          <a:xfrm>
            <a:off x="242887" y="179387"/>
            <a:ext cx="9791700" cy="6696075"/>
            <a:chOff x="153" y="113"/>
            <a:chExt cx="6168" cy="4218"/>
          </a:xfrm>
        </p:grpSpPr>
        <p:sp>
          <p:nvSpPr>
            <p:cNvPr id="990" name="Google Shape;990;p69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9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9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3" name="Google Shape;993;p69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Списки</a:t>
            </a:r>
            <a:endParaRPr/>
          </a:p>
        </p:txBody>
      </p:sp>
      <p:sp>
        <p:nvSpPr>
          <p:cNvPr id="994" name="Google Shape;994;p69"/>
          <p:cNvSpPr txBox="1"/>
          <p:nvPr>
            <p:ph idx="4294967295" type="body"/>
          </p:nvPr>
        </p:nvSpPr>
        <p:spPr>
          <a:xfrm>
            <a:off x="738187" y="1474787"/>
            <a:ext cx="4752975" cy="4703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 = c(2, 3, 5) 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 = c("aa", "bb", "cc", "dd") 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 = c(TRUE, FALSE, TRUE, FALSE) 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= list(n, s, b, 3) 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[[1]]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2 3 5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[[2]]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"aa" "bb" "cc" "dd"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[[3]] 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TRUE FALSE TRUE FALSE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[[4]] 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3</a:t>
            </a:r>
            <a:endParaRPr/>
          </a:p>
        </p:txBody>
      </p:sp>
      <p:sp>
        <p:nvSpPr>
          <p:cNvPr id="995" name="Google Shape;995;p69"/>
          <p:cNvSpPr txBox="1"/>
          <p:nvPr/>
        </p:nvSpPr>
        <p:spPr>
          <a:xfrm>
            <a:off x="5635625" y="1701800"/>
            <a:ext cx="4248150" cy="42354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" lvl="0" marL="1778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x[[1]] </a:t>
            </a:r>
            <a:r>
              <a:rPr b="1" i="0" lang="en-US" sz="1800" u="none">
                <a:solidFill>
                  <a:srgbClr val="1ECB1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#это вектор – элемент списка </a:t>
            </a:r>
            <a:endParaRPr/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2 3 5</a:t>
            </a:r>
            <a:endParaRPr/>
          </a:p>
          <a:p>
            <a:pPr indent="-177800" lvl="0" marL="17780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x[2]</a:t>
            </a:r>
            <a:endParaRPr/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[[1]] </a:t>
            </a:r>
            <a:r>
              <a:rPr b="1" i="0" lang="en-US" sz="1800" u="none" cap="none" strike="noStrike">
                <a:solidFill>
                  <a:srgbClr val="1ECB1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#это вектор </a:t>
            </a:r>
            <a:endParaRPr/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"aa" "bb" "cc" "dd" "ee”</a:t>
            </a:r>
            <a:endParaRPr/>
          </a:p>
          <a:p>
            <a:pPr indent="-177800" lvl="0" marL="17780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x[c(1, 2)] </a:t>
            </a:r>
            <a:r>
              <a:rPr b="1" i="0" lang="en-US" sz="1800" u="non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#это вектор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6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[[1]]</a:t>
            </a:r>
            <a:endParaRPr/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2 3 5</a:t>
            </a:r>
            <a:endParaRPr/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[[2]]</a:t>
            </a:r>
            <a:endParaRPr/>
          </a:p>
          <a:p>
            <a:pPr indent="0" lvl="1" marL="0" marR="0" rtl="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"aa" "bb" "cc" "dd" "ee"</a:t>
            </a:r>
            <a:endParaRPr/>
          </a:p>
        </p:txBody>
      </p:sp>
      <p:sp>
        <p:nvSpPr>
          <p:cNvPr id="996" name="Google Shape;996;p69"/>
          <p:cNvSpPr txBox="1"/>
          <p:nvPr/>
        </p:nvSpPr>
        <p:spPr>
          <a:xfrm>
            <a:off x="962025" y="2701925"/>
            <a:ext cx="3097212" cy="360362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9"/>
          <p:cNvSpPr txBox="1"/>
          <p:nvPr/>
        </p:nvSpPr>
        <p:spPr>
          <a:xfrm>
            <a:off x="9026525" y="6605587"/>
            <a:ext cx="7366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7"/>
          <p:cNvGrpSpPr/>
          <p:nvPr/>
        </p:nvGrpSpPr>
        <p:grpSpPr>
          <a:xfrm>
            <a:off x="803275" y="3059112"/>
            <a:ext cx="8943975" cy="1374775"/>
            <a:chOff x="506" y="1927"/>
            <a:chExt cx="5916" cy="866"/>
          </a:xfrm>
        </p:grpSpPr>
        <p:sp>
          <p:nvSpPr>
            <p:cNvPr id="184" name="Google Shape;184;p7"/>
            <p:cNvSpPr/>
            <p:nvPr/>
          </p:nvSpPr>
          <p:spPr>
            <a:xfrm>
              <a:off x="515" y="1927"/>
              <a:ext cx="5907" cy="866"/>
            </a:xfrm>
            <a:prstGeom prst="roundRect">
              <a:avLst>
                <a:gd fmla="val 16667" name="adj"/>
              </a:avLst>
            </a:prstGeom>
            <a:solidFill>
              <a:srgbClr val="464646">
                <a:alpha val="49803"/>
              </a:srgb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741" y="2076"/>
              <a:ext cx="377" cy="57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06" y="1927"/>
              <a:ext cx="5906" cy="86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98266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b="0" i="0" lang="en-US" sz="36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Сравнение продуктов  Data Mining</a:t>
              </a:r>
              <a:endParaRPr/>
            </a:p>
          </p:txBody>
        </p:sp>
      </p:grpSp>
      <p:sp>
        <p:nvSpPr>
          <p:cNvPr id="187" name="Google Shape;187;p7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70"/>
          <p:cNvGrpSpPr/>
          <p:nvPr/>
        </p:nvGrpSpPr>
        <p:grpSpPr>
          <a:xfrm>
            <a:off x="230187" y="250825"/>
            <a:ext cx="9791700" cy="6696075"/>
            <a:chOff x="153" y="113"/>
            <a:chExt cx="6168" cy="4218"/>
          </a:xfrm>
        </p:grpSpPr>
        <p:sp>
          <p:nvSpPr>
            <p:cNvPr id="1003" name="Google Shape;1003;p70"/>
            <p:cNvSpPr/>
            <p:nvPr/>
          </p:nvSpPr>
          <p:spPr>
            <a:xfrm>
              <a:off x="153" y="113"/>
              <a:ext cx="6168" cy="421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0"/>
            <p:cNvSpPr/>
            <p:nvPr/>
          </p:nvSpPr>
          <p:spPr>
            <a:xfrm>
              <a:off x="561" y="249"/>
              <a:ext cx="5261" cy="54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0"/>
            <p:cNvSpPr/>
            <p:nvPr/>
          </p:nvSpPr>
          <p:spPr>
            <a:xfrm>
              <a:off x="244" y="929"/>
              <a:ext cx="5941" cy="331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9700" lIns="99425" spcFirstLastPara="1" rIns="99425" wrap="square" tIns="49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6" name="Google Shape;1006;p70"/>
          <p:cNvSpPr txBox="1"/>
          <p:nvPr>
            <p:ph idx="4294967295" type="title"/>
          </p:nvPr>
        </p:nvSpPr>
        <p:spPr>
          <a:xfrm>
            <a:off x="1681162" y="273050"/>
            <a:ext cx="7396162" cy="782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Массивы</a:t>
            </a:r>
            <a:endParaRPr/>
          </a:p>
        </p:txBody>
      </p:sp>
      <p:sp>
        <p:nvSpPr>
          <p:cNvPr id="1007" name="Google Shape;1007;p70"/>
          <p:cNvSpPr txBox="1"/>
          <p:nvPr>
            <p:ph idx="4294967295" type="body"/>
          </p:nvPr>
        </p:nvSpPr>
        <p:spPr>
          <a:xfrm>
            <a:off x="242887" y="1641475"/>
            <a:ext cx="9248775" cy="4703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 &lt;-array(c(1, 2, 3, 4, 5, 6, 7, 8, 9, 10, 11, 12), dim=c(3, 4))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01035"/>
              </a:buClr>
              <a:buSzPts val="1800"/>
              <a:buFont typeface="Calibri"/>
              <a:buChar char="&gt;"/>
            </a:pPr>
            <a:r>
              <a:rPr b="1" i="0" lang="en-US" sz="18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[,1] [,2] [,3] [,4]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[1,]  1    4    7   10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[2,]  2    5    8   11 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[3,]  3    6    9   12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…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a[10]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10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a[1, 3]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7</a:t>
            </a:r>
            <a:endParaRPr/>
          </a:p>
          <a:p>
            <a:pPr indent="-228600" lvl="0" marL="355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008" name="Google Shape;1008;p70"/>
          <p:cNvSpPr txBox="1"/>
          <p:nvPr/>
        </p:nvSpPr>
        <p:spPr>
          <a:xfrm>
            <a:off x="5170487" y="4362450"/>
            <a:ext cx="4321175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a[, 1] </a:t>
            </a:r>
            <a:r>
              <a:rPr b="1" i="0" lang="en-US" sz="2000" u="non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#первый столбец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0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1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1 2 3</a:t>
            </a:r>
            <a:endParaRPr/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a[3, ] </a:t>
            </a:r>
            <a:r>
              <a:rPr b="1" i="0" lang="en-US" sz="2000" u="none">
                <a:solidFill>
                  <a:srgbClr val="1ECB15"/>
                </a:solidFill>
                <a:latin typeface="Arial"/>
                <a:ea typeface="Arial"/>
                <a:cs typeface="Arial"/>
                <a:sym typeface="Arial"/>
              </a:rPr>
              <a:t>#третья строка</a:t>
            </a:r>
            <a:endParaRPr b="1" i="0" sz="2000" u="none">
              <a:solidFill>
                <a:srgbClr val="D01035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3 6 9 12</a:t>
            </a:r>
            <a:endParaRPr/>
          </a:p>
        </p:txBody>
      </p:sp>
      <p:sp>
        <p:nvSpPr>
          <p:cNvPr id="1009" name="Google Shape;1009;p70"/>
          <p:cNvSpPr txBox="1"/>
          <p:nvPr/>
        </p:nvSpPr>
        <p:spPr>
          <a:xfrm>
            <a:off x="2182812" y="1612900"/>
            <a:ext cx="1150937" cy="430212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0" name="Google Shape;1010;p70"/>
          <p:cNvCxnSpPr/>
          <p:nvPr/>
        </p:nvCxnSpPr>
        <p:spPr>
          <a:xfrm flipH="1">
            <a:off x="1393825" y="2043112"/>
            <a:ext cx="1225550" cy="936625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011" name="Google Shape;1011;p70"/>
          <p:cNvSpPr/>
          <p:nvPr/>
        </p:nvSpPr>
        <p:spPr>
          <a:xfrm>
            <a:off x="2403475" y="2822575"/>
            <a:ext cx="358775" cy="360362"/>
          </a:xfrm>
          <a:prstGeom prst="ellipse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70"/>
          <p:cNvCxnSpPr/>
          <p:nvPr/>
        </p:nvCxnSpPr>
        <p:spPr>
          <a:xfrm flipH="1" rot="10800000">
            <a:off x="1781175" y="3278187"/>
            <a:ext cx="622300" cy="1992312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013" name="Google Shape;1013;p70"/>
          <p:cNvSpPr/>
          <p:nvPr/>
        </p:nvSpPr>
        <p:spPr>
          <a:xfrm>
            <a:off x="6580187" y="2787650"/>
            <a:ext cx="2447925" cy="503237"/>
          </a:xfrm>
          <a:prstGeom prst="wedgeRoundRectCallout">
            <a:avLst>
              <a:gd fmla="val 16431" name="adj1"/>
              <a:gd fmla="val -1069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строки, столбцы</a:t>
            </a:r>
            <a:endParaRPr/>
          </a:p>
        </p:txBody>
      </p:sp>
      <p:cxnSp>
        <p:nvCxnSpPr>
          <p:cNvPr id="1014" name="Google Shape;1014;p70"/>
          <p:cNvCxnSpPr/>
          <p:nvPr/>
        </p:nvCxnSpPr>
        <p:spPr>
          <a:xfrm flipH="1" rot="10800000">
            <a:off x="8523287" y="1995487"/>
            <a:ext cx="504825" cy="863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015" name="Google Shape;1015;p70"/>
          <p:cNvCxnSpPr/>
          <p:nvPr/>
        </p:nvCxnSpPr>
        <p:spPr>
          <a:xfrm flipH="1" rot="10800000">
            <a:off x="7515225" y="1924050"/>
            <a:ext cx="1008062" cy="1008062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016" name="Google Shape;1016;p70"/>
          <p:cNvSpPr txBox="1"/>
          <p:nvPr/>
        </p:nvSpPr>
        <p:spPr>
          <a:xfrm>
            <a:off x="9077325" y="6605587"/>
            <a:ext cx="6858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1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1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Массивы</a:t>
            </a:r>
            <a:endParaRPr/>
          </a:p>
        </p:txBody>
      </p:sp>
      <p:sp>
        <p:nvSpPr>
          <p:cNvPr id="1023" name="Google Shape;1023;p71"/>
          <p:cNvSpPr txBox="1"/>
          <p:nvPr>
            <p:ph idx="4294967295" type="body"/>
          </p:nvPr>
        </p:nvSpPr>
        <p:spPr>
          <a:xfrm>
            <a:off x="385762" y="1528762"/>
            <a:ext cx="9248775" cy="4703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600"/>
              <a:buFont typeface="Calibri"/>
              <a:buChar char="&gt;"/>
            </a:pPr>
            <a:r>
              <a:rPr b="1" i="0" lang="en-US" sz="26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&lt;- array(1:9, dim = c(3, 3))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D01035"/>
              </a:buClr>
              <a:buSzPts val="2600"/>
              <a:buFont typeface="Calibri"/>
              <a:buChar char="&gt;"/>
            </a:pPr>
            <a:r>
              <a:rPr b="1" i="0" lang="en-US" sz="26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 &lt;- array(c(2, 1, 1, 2), c(2, 2))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D01035"/>
              </a:buClr>
              <a:buSzPts val="2600"/>
              <a:buFont typeface="Calibri"/>
              <a:buChar char="&gt;"/>
            </a:pPr>
            <a:r>
              <a:rPr b="1" i="0" lang="en-US" sz="26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x[i] &lt;- 0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D01035"/>
              </a:buClr>
              <a:buSzPts val="2600"/>
              <a:buFont typeface="Calibri"/>
              <a:buChar char="&gt;"/>
            </a:pPr>
            <a:r>
              <a:rPr b="1" i="0" lang="en-US" sz="26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D01035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b="0" i="0" lang="en-US" sz="21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[,1] [,2] [,3]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[1,]  1    0   7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[2,]  0    5   8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[3,]  3    6   9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222250" lvl="0" marL="355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024" name="Google Shape;1024;p71"/>
          <p:cNvSpPr/>
          <p:nvPr/>
        </p:nvSpPr>
        <p:spPr>
          <a:xfrm>
            <a:off x="5524500" y="2781300"/>
            <a:ext cx="2808287" cy="1363662"/>
          </a:xfrm>
          <a:prstGeom prst="wedgeRoundRectCallout">
            <a:avLst>
              <a:gd fmla="val -10856" name="adj1"/>
              <a:gd fmla="val -416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 массиву можно обратиться по индексу, который тоже является массивом </a:t>
            </a:r>
            <a:endParaRPr/>
          </a:p>
        </p:txBody>
      </p:sp>
      <p:sp>
        <p:nvSpPr>
          <p:cNvPr id="1025" name="Google Shape;1025;p71"/>
          <p:cNvSpPr/>
          <p:nvPr/>
        </p:nvSpPr>
        <p:spPr>
          <a:xfrm>
            <a:off x="4156075" y="4559300"/>
            <a:ext cx="4681537" cy="1003300"/>
          </a:xfrm>
          <a:prstGeom prst="wedgeRoundRectCallout">
            <a:avLst>
              <a:gd fmla="val -5202" name="adj1"/>
              <a:gd fmla="val -3592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массив 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 индексу 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присваиваем 0, т.е. элементы х с индексами [2, 1] и [1, 2] станут равны 0 </a:t>
            </a:r>
            <a:endParaRPr/>
          </a:p>
        </p:txBody>
      </p:sp>
      <p:sp>
        <p:nvSpPr>
          <p:cNvPr id="1026" name="Google Shape;1026;p71"/>
          <p:cNvSpPr/>
          <p:nvPr/>
        </p:nvSpPr>
        <p:spPr>
          <a:xfrm>
            <a:off x="8332787" y="2349500"/>
            <a:ext cx="1441450" cy="792162"/>
          </a:xfrm>
          <a:prstGeom prst="wedgeRoundRectCallout">
            <a:avLst>
              <a:gd fmla="val -29783" name="adj1"/>
              <a:gd fmla="val 14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можно опустить</a:t>
            </a:r>
            <a:endParaRPr/>
          </a:p>
        </p:txBody>
      </p:sp>
      <p:sp>
        <p:nvSpPr>
          <p:cNvPr id="1027" name="Google Shape;1027;p71"/>
          <p:cNvSpPr/>
          <p:nvPr/>
        </p:nvSpPr>
        <p:spPr>
          <a:xfrm>
            <a:off x="1682750" y="4160837"/>
            <a:ext cx="1771650" cy="1336675"/>
          </a:xfrm>
          <a:custGeom>
            <a:rect b="b" l="l" r="r" t="t"/>
            <a:pathLst>
              <a:path extrusionOk="0" h="1337976" w="1770743">
                <a:moveTo>
                  <a:pt x="0" y="58113"/>
                </a:moveTo>
                <a:cubicBezTo>
                  <a:pt x="30238" y="694322"/>
                  <a:pt x="60477" y="1330531"/>
                  <a:pt x="174172" y="1320855"/>
                </a:cubicBezTo>
                <a:cubicBezTo>
                  <a:pt x="287867" y="1311179"/>
                  <a:pt x="549125" y="9731"/>
                  <a:pt x="682172" y="55"/>
                </a:cubicBezTo>
                <a:cubicBezTo>
                  <a:pt x="815219" y="-9621"/>
                  <a:pt x="878114" y="1257960"/>
                  <a:pt x="972457" y="1262798"/>
                </a:cubicBezTo>
                <a:cubicBezTo>
                  <a:pt x="1066800" y="1267636"/>
                  <a:pt x="1129696" y="50855"/>
                  <a:pt x="1248229" y="29084"/>
                </a:cubicBezTo>
                <a:cubicBezTo>
                  <a:pt x="1366762" y="7313"/>
                  <a:pt x="1596571" y="914456"/>
                  <a:pt x="1683657" y="1132170"/>
                </a:cubicBezTo>
                <a:cubicBezTo>
                  <a:pt x="1770743" y="1349884"/>
                  <a:pt x="1770743" y="1342627"/>
                  <a:pt x="1770743" y="1335370"/>
                </a:cubicBezTo>
              </a:path>
            </a:pathLst>
          </a:cu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71"/>
          <p:cNvSpPr txBox="1"/>
          <p:nvPr/>
        </p:nvSpPr>
        <p:spPr>
          <a:xfrm>
            <a:off x="8837612" y="6605587"/>
            <a:ext cx="925512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2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72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Матрицы</a:t>
            </a:r>
            <a:endParaRPr/>
          </a:p>
        </p:txBody>
      </p:sp>
      <p:sp>
        <p:nvSpPr>
          <p:cNvPr id="1035" name="Google Shape;1035;p72"/>
          <p:cNvSpPr txBox="1"/>
          <p:nvPr>
            <p:ph idx="4294967295" type="body"/>
          </p:nvPr>
        </p:nvSpPr>
        <p:spPr>
          <a:xfrm>
            <a:off x="458787" y="1619250"/>
            <a:ext cx="9248775" cy="4703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200"/>
              <a:buFont typeface="Calibri"/>
              <a:buChar char="&gt;"/>
            </a:pPr>
            <a:r>
              <a:rPr b="1" i="0" lang="en-US" sz="22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 = matrix(c(2, 4, 3, 1, 5, 7), nrow=2, ncol=3, byrow = TRUE)</a:t>
            </a:r>
            <a:endParaRPr b="0" i="0" sz="2200" u="non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D01035"/>
              </a:buClr>
              <a:buSzPts val="2200"/>
              <a:buFont typeface="Calibri"/>
              <a:buChar char="&gt;"/>
            </a:pPr>
            <a:r>
              <a:rPr b="1" i="0" lang="en-US" sz="22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 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     [,1] [,2] [,3] </a:t>
            </a:r>
            <a:b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[1,]    2    4    3 </a:t>
            </a:r>
            <a:b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[2,]    1    5    7 </a:t>
            </a:r>
            <a:endParaRPr/>
          </a:p>
        </p:txBody>
      </p:sp>
      <p:sp>
        <p:nvSpPr>
          <p:cNvPr id="1036" name="Google Shape;1036;p72"/>
          <p:cNvSpPr/>
          <p:nvPr/>
        </p:nvSpPr>
        <p:spPr>
          <a:xfrm>
            <a:off x="5597525" y="2655887"/>
            <a:ext cx="3746500" cy="835025"/>
          </a:xfrm>
          <a:prstGeom prst="wedgeRoundRectCallout">
            <a:avLst>
              <a:gd fmla="val -11669" name="adj1"/>
              <a:gd fmla="val -1294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умолчанию выстраивает по колонкам</a:t>
            </a:r>
            <a:endParaRPr/>
          </a:p>
        </p:txBody>
      </p:sp>
      <p:sp>
        <p:nvSpPr>
          <p:cNvPr id="1037" name="Google Shape;1037;p72"/>
          <p:cNvSpPr/>
          <p:nvPr/>
        </p:nvSpPr>
        <p:spPr>
          <a:xfrm>
            <a:off x="2239962" y="3255962"/>
            <a:ext cx="1987550" cy="668337"/>
          </a:xfrm>
          <a:custGeom>
            <a:rect b="b" l="l" r="r" t="t"/>
            <a:pathLst>
              <a:path extrusionOk="0" h="667657" w="1988514">
                <a:moveTo>
                  <a:pt x="0" y="0"/>
                </a:moveTo>
                <a:cubicBezTo>
                  <a:pt x="988181" y="117324"/>
                  <a:pt x="1976363" y="234648"/>
                  <a:pt x="1988458" y="304800"/>
                </a:cubicBezTo>
                <a:cubicBezTo>
                  <a:pt x="2000553" y="374952"/>
                  <a:pt x="74991" y="360438"/>
                  <a:pt x="72572" y="420914"/>
                </a:cubicBezTo>
                <a:cubicBezTo>
                  <a:pt x="70153" y="481390"/>
                  <a:pt x="1022048" y="574523"/>
                  <a:pt x="1973943" y="667657"/>
                </a:cubicBezTo>
              </a:path>
            </a:pathLst>
          </a:cu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950" y="4286250"/>
            <a:ext cx="4727575" cy="24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72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3"/>
          <p:cNvSpPr/>
          <p:nvPr/>
        </p:nvSpPr>
        <p:spPr>
          <a:xfrm>
            <a:off x="377825" y="1473200"/>
            <a:ext cx="9520237" cy="50641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73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73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Таблица "объект-свойство " 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frame</a:t>
            </a:r>
            <a:endParaRPr/>
          </a:p>
        </p:txBody>
      </p:sp>
      <p:sp>
        <p:nvSpPr>
          <p:cNvPr id="1047" name="Google Shape;1047;p73"/>
          <p:cNvSpPr txBox="1"/>
          <p:nvPr>
            <p:ph idx="4294967295" type="body"/>
          </p:nvPr>
        </p:nvSpPr>
        <p:spPr>
          <a:xfrm>
            <a:off x="1276350" y="2051050"/>
            <a:ext cx="6696075" cy="345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200"/>
              <a:buFont typeface="Calibri"/>
              <a:buChar char="&gt;"/>
            </a:pPr>
            <a:r>
              <a:rPr b="1" i="0" lang="en-US" sz="22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 = c(2, 3, 5) 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D01035"/>
              </a:buClr>
              <a:buSzPts val="2200"/>
              <a:buFont typeface="Calibri"/>
              <a:buChar char="&gt;"/>
            </a:pPr>
            <a:r>
              <a:rPr b="1" i="0" lang="en-US" sz="22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 = c("aa", "bb", "cc") 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D01035"/>
              </a:buClr>
              <a:buSzPts val="2200"/>
              <a:buFont typeface="Calibri"/>
              <a:buChar char="&gt;"/>
            </a:pPr>
            <a:r>
              <a:rPr b="1" i="0" lang="en-US" sz="22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 = c(TRUE, FALSE, TRUE) 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D01035"/>
              </a:buClr>
              <a:buSzPts val="2200"/>
              <a:buFont typeface="Calibri"/>
              <a:buChar char="&gt;"/>
            </a:pPr>
            <a:r>
              <a:rPr b="1" i="0" lang="en-US" sz="22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df = data.frame(n, s, b)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D01035"/>
              </a:buClr>
              <a:buSzPts val="2200"/>
              <a:buFont typeface="Calibri"/>
              <a:buChar char="&gt;"/>
            </a:pPr>
            <a:r>
              <a:rPr b="1" i="0" lang="en-US" sz="22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df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n     s    b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  2    aa    TRUE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2  3    bb    FALSE</a:t>
            </a:r>
            <a:endParaRPr/>
          </a:p>
          <a:p>
            <a:pPr indent="-177800" lvl="0" marL="1778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3  5    cc    TRUE</a:t>
            </a:r>
            <a:endParaRPr/>
          </a:p>
        </p:txBody>
      </p:sp>
      <p:sp>
        <p:nvSpPr>
          <p:cNvPr id="1048" name="Google Shape;1048;p73"/>
          <p:cNvSpPr/>
          <p:nvPr/>
        </p:nvSpPr>
        <p:spPr>
          <a:xfrm>
            <a:off x="6002337" y="3706812"/>
            <a:ext cx="3095625" cy="1081087"/>
          </a:xfrm>
          <a:prstGeom prst="wedgeRoundRectCallout">
            <a:avLst>
              <a:gd fmla="val -10091" name="adj1"/>
              <a:gd fmla="val 417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Таблица состоит из разнородных данных (как правило)</a:t>
            </a:r>
            <a:endParaRPr/>
          </a:p>
        </p:txBody>
      </p:sp>
      <p:sp>
        <p:nvSpPr>
          <p:cNvPr id="1049" name="Google Shape;1049;p73"/>
          <p:cNvSpPr txBox="1"/>
          <p:nvPr/>
        </p:nvSpPr>
        <p:spPr>
          <a:xfrm>
            <a:off x="9097962" y="6605587"/>
            <a:ext cx="665162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4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74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Таблица "объект-свойство"</a:t>
            </a:r>
            <a:endParaRPr/>
          </a:p>
        </p:txBody>
      </p:sp>
      <p:sp>
        <p:nvSpPr>
          <p:cNvPr id="1056" name="Google Shape;1056;p74"/>
          <p:cNvSpPr txBox="1"/>
          <p:nvPr>
            <p:ph idx="4294967295" type="body"/>
          </p:nvPr>
        </p:nvSpPr>
        <p:spPr>
          <a:xfrm>
            <a:off x="514350" y="1509712"/>
            <a:ext cx="9248775" cy="4703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Calibri"/>
              <a:buChar char="&gt;"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head(mtcars)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         mpg cyl disp …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Mazda RX4         21.0   6  160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Mazda RX4 Wag     21.0   6  160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Datsun 710        22.8   4  108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Hornet 4 Drive    21.4   6  258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Hornet Sportabout 18.7   8  360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Valiant           18.1   6  225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…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data(banknote); fix(banknote)</a:t>
            </a:r>
            <a:endParaRPr/>
          </a:p>
          <a:p>
            <a:pPr indent="-346075" lvl="1" marL="533400" marR="0" rtl="0" algn="l">
              <a:lnSpc>
                <a:spcPct val="75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6075" lvl="1" marL="533400" marR="0" rtl="0" algn="l">
              <a:lnSpc>
                <a:spcPct val="7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228600" lvl="0" marL="355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1057" name="Google Shape;105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8637" y="4451350"/>
            <a:ext cx="55816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4"/>
          <p:cNvSpPr txBox="1"/>
          <p:nvPr/>
        </p:nvSpPr>
        <p:spPr>
          <a:xfrm>
            <a:off x="9099550" y="6605587"/>
            <a:ext cx="6635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59" name="Google Shape;1059;p74"/>
          <p:cNvSpPr/>
          <p:nvPr/>
        </p:nvSpPr>
        <p:spPr>
          <a:xfrm>
            <a:off x="6650037" y="2538412"/>
            <a:ext cx="2449512" cy="1025525"/>
          </a:xfrm>
          <a:prstGeom prst="wedgeRoundRectCallout">
            <a:avLst>
              <a:gd fmla="val -12360" name="adj1"/>
              <a:gd fmla="val -456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FF5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R  есть некоторые предопределенные data.frame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5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75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Таблица "объект-свойство"</a:t>
            </a:r>
            <a:endParaRPr/>
          </a:p>
        </p:txBody>
      </p:sp>
      <p:sp>
        <p:nvSpPr>
          <p:cNvPr id="1066" name="Google Shape;1066;p75"/>
          <p:cNvSpPr txBox="1"/>
          <p:nvPr/>
        </p:nvSpPr>
        <p:spPr>
          <a:xfrm>
            <a:off x="460375" y="1914525"/>
            <a:ext cx="5305425" cy="22590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# Create a, b, c, d variables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 &lt;- c(10,20,30,40)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 &lt;- c('book', 'pen', 'textbook', 'pencil_case')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 &lt;- c(TRUE,FALSE,TRUE,FALSE)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 &lt;- c(2.5, 8, 10, 7)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# Join the variables to create a data frame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df2 &lt;- data.frame(a,b,c,d); df2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67" name="Google Shape;1067;p75"/>
          <p:cNvSpPr txBox="1"/>
          <p:nvPr/>
        </p:nvSpPr>
        <p:spPr>
          <a:xfrm>
            <a:off x="2798762" y="1247775"/>
            <a:ext cx="46799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Создаем data.frame</a:t>
            </a:r>
            <a:endParaRPr/>
          </a:p>
        </p:txBody>
      </p:sp>
      <p:pic>
        <p:nvPicPr>
          <p:cNvPr id="1068" name="Google Shape;106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3775" y="1914525"/>
            <a:ext cx="3263900" cy="164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862" y="3617912"/>
            <a:ext cx="3325812" cy="131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75"/>
          <p:cNvSpPr txBox="1"/>
          <p:nvPr/>
        </p:nvSpPr>
        <p:spPr>
          <a:xfrm>
            <a:off x="503237" y="5170487"/>
            <a:ext cx="5262562" cy="70802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# Name the data frame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names(df2) &lt;- c('ID', 'items', 'store', 'price') </a:t>
            </a:r>
            <a:endParaRPr/>
          </a:p>
        </p:txBody>
      </p:sp>
      <p:pic>
        <p:nvPicPr>
          <p:cNvPr id="1071" name="Google Shape;107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1862" y="5160962"/>
            <a:ext cx="3325812" cy="12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5"/>
          <p:cNvSpPr txBox="1"/>
          <p:nvPr/>
        </p:nvSpPr>
        <p:spPr>
          <a:xfrm>
            <a:off x="9099550" y="6605587"/>
            <a:ext cx="6635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6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76"/>
          <p:cNvSpPr txBox="1"/>
          <p:nvPr>
            <p:ph idx="4294967295" type="title"/>
          </p:nvPr>
        </p:nvSpPr>
        <p:spPr>
          <a:xfrm>
            <a:off x="1322387" y="285750"/>
            <a:ext cx="7926387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Таблица "объект-свойство"</a:t>
            </a:r>
            <a:endParaRPr/>
          </a:p>
        </p:txBody>
      </p:sp>
      <p:pic>
        <p:nvPicPr>
          <p:cNvPr descr="https://www.guru99.com/images/r_programming/032918_1452_RDataFrames2.png" id="1079" name="Google Shape;107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387" y="2214562"/>
            <a:ext cx="8058150" cy="4592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76"/>
          <p:cNvSpPr txBox="1"/>
          <p:nvPr/>
        </p:nvSpPr>
        <p:spPr>
          <a:xfrm>
            <a:off x="2798762" y="1247775"/>
            <a:ext cx="46799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Subsetting</a:t>
            </a:r>
            <a:endParaRPr/>
          </a:p>
        </p:txBody>
      </p:sp>
      <p:pic>
        <p:nvPicPr>
          <p:cNvPr descr="https://www.guru99.com/images/r_programming/032918_1452_RDataFrames1.png" id="1081" name="Google Shape;108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37" y="1247775"/>
            <a:ext cx="24574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6"/>
          <p:cNvSpPr txBox="1"/>
          <p:nvPr/>
        </p:nvSpPr>
        <p:spPr>
          <a:xfrm>
            <a:off x="8955087" y="6605587"/>
            <a:ext cx="808037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7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77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Таблица "объект-свойство"</a:t>
            </a:r>
            <a:endParaRPr/>
          </a:p>
        </p:txBody>
      </p:sp>
      <p:sp>
        <p:nvSpPr>
          <p:cNvPr id="1089" name="Google Shape;1089;p77"/>
          <p:cNvSpPr txBox="1"/>
          <p:nvPr/>
        </p:nvSpPr>
        <p:spPr>
          <a:xfrm>
            <a:off x="2798762" y="1247775"/>
            <a:ext cx="46799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Subsetting</a:t>
            </a:r>
            <a:endParaRPr/>
          </a:p>
        </p:txBody>
      </p:sp>
      <p:pic>
        <p:nvPicPr>
          <p:cNvPr id="1090" name="Google Shape;109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7012" y="4211637"/>
            <a:ext cx="4951412" cy="13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77"/>
          <p:cNvSpPr txBox="1"/>
          <p:nvPr/>
        </p:nvSpPr>
        <p:spPr>
          <a:xfrm>
            <a:off x="8955087" y="6605587"/>
            <a:ext cx="808037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092" name="Google Shape;109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900" y="2176462"/>
            <a:ext cx="4291012" cy="16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8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78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Работа со временем</a:t>
            </a:r>
            <a:endParaRPr/>
          </a:p>
        </p:txBody>
      </p:sp>
      <p:sp>
        <p:nvSpPr>
          <p:cNvPr id="1099" name="Google Shape;1099;p78"/>
          <p:cNvSpPr txBox="1"/>
          <p:nvPr/>
        </p:nvSpPr>
        <p:spPr>
          <a:xfrm>
            <a:off x="1130300" y="4791075"/>
            <a:ext cx="827563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Команда 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strftime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используется для извлечения времени и конвертации в строку.</a:t>
            </a:r>
            <a:endParaRPr/>
          </a:p>
        </p:txBody>
      </p:sp>
      <p:sp>
        <p:nvSpPr>
          <p:cNvPr id="1100" name="Google Shape;1100;p78"/>
          <p:cNvSpPr txBox="1"/>
          <p:nvPr/>
        </p:nvSpPr>
        <p:spPr>
          <a:xfrm>
            <a:off x="1130300" y="1528762"/>
            <a:ext cx="8118475" cy="30781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 &lt;- Sys.time()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timeSt &lt;- strftime(t,"%Y-%m-%d %H:%M:%S")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timeSt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0070C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#[1]  "2022-02-14 12:14:43"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typeof(timeStamp)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0070C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#[1] "character</a:t>
            </a:r>
            <a:endParaRPr/>
          </a:p>
        </p:txBody>
      </p:sp>
      <p:sp>
        <p:nvSpPr>
          <p:cNvPr id="1101" name="Google Shape;1101;p78"/>
          <p:cNvSpPr txBox="1"/>
          <p:nvPr/>
        </p:nvSpPr>
        <p:spPr>
          <a:xfrm>
            <a:off x="1111250" y="6018212"/>
            <a:ext cx="5068887" cy="40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http://www.cyclismo.org/tutorial/R/time.html</a:t>
            </a:r>
            <a:endParaRPr/>
          </a:p>
        </p:txBody>
      </p:sp>
      <p:sp>
        <p:nvSpPr>
          <p:cNvPr id="1102" name="Google Shape;1102;p78"/>
          <p:cNvSpPr txBox="1"/>
          <p:nvPr/>
        </p:nvSpPr>
        <p:spPr>
          <a:xfrm>
            <a:off x="8810625" y="6605587"/>
            <a:ext cx="9525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9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79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Работа со временем</a:t>
            </a:r>
            <a:endParaRPr/>
          </a:p>
        </p:txBody>
      </p:sp>
      <p:sp>
        <p:nvSpPr>
          <p:cNvPr id="1109" name="Google Shape;1109;p79"/>
          <p:cNvSpPr txBox="1"/>
          <p:nvPr/>
        </p:nvSpPr>
        <p:spPr>
          <a:xfrm>
            <a:off x="657225" y="5681662"/>
            <a:ext cx="8963025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Команда  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strptime()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command  используется для перевода строки в форму с которой R может производить вычисления. </a:t>
            </a:r>
            <a:endParaRPr/>
          </a:p>
        </p:txBody>
      </p:sp>
      <p:sp>
        <p:nvSpPr>
          <p:cNvPr id="1110" name="Google Shape;1110;p79"/>
          <p:cNvSpPr txBox="1"/>
          <p:nvPr/>
        </p:nvSpPr>
        <p:spPr>
          <a:xfrm>
            <a:off x="533400" y="1338262"/>
            <a:ext cx="9248775" cy="43703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t1&lt;- strptime(Sys.time(),"%Y-%m-%d %H:%M:%S")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</a:t>
            </a:r>
            <a:r>
              <a:rPr b="1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t1 [1] "2022-02-14 13:05:58 MSK"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t2&lt;- strptime(Sys.time(),"%Y-%m-%d %H:%M:%S")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t2 [1] "2022-02-14 13:06:41 MSK"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t2-t1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Time difference of 43 secs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t3&lt;- strptime(Sys.time(),"%Y-%m-%d %H:%M:%S")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t3-t1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</a:t>
            </a:r>
            <a:r>
              <a:rPr b="1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Time difference of 1.416667 mins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01035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rgbClr val="D01035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as.double(t2-t1); as.double(t3-t1)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&gt;[1] 43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1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&gt;[1] 1.416667</a:t>
            </a:r>
            <a:endParaRPr/>
          </a:p>
        </p:txBody>
      </p:sp>
      <p:sp>
        <p:nvSpPr>
          <p:cNvPr id="1111" name="Google Shape;1111;p79"/>
          <p:cNvSpPr txBox="1"/>
          <p:nvPr/>
        </p:nvSpPr>
        <p:spPr>
          <a:xfrm>
            <a:off x="9099550" y="6605587"/>
            <a:ext cx="6635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 txBox="1"/>
          <p:nvPr>
            <p:ph idx="4294967295" type="title"/>
          </p:nvPr>
        </p:nvSpPr>
        <p:spPr>
          <a:xfrm>
            <a:off x="0" y="285750"/>
            <a:ext cx="92487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продуктов DM</a:t>
            </a:r>
            <a:endParaRPr/>
          </a:p>
        </p:txBody>
      </p:sp>
      <p:sp>
        <p:nvSpPr>
          <p:cNvPr id="196" name="Google Shape;196;p8"/>
          <p:cNvSpPr txBox="1"/>
          <p:nvPr/>
        </p:nvSpPr>
        <p:spPr>
          <a:xfrm>
            <a:off x="577850" y="6811962"/>
            <a:ext cx="4240212" cy="23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458787" y="971550"/>
            <a:ext cx="9360000" cy="18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0487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некоторых источниках предлагается разделять программные продукты для анализа данных на две большие группы: </a:t>
            </a:r>
            <a:endParaRPr/>
          </a:p>
          <a:p>
            <a:pPr indent="-360362" lvl="1" marL="6302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Решения, ориентированные на программирование:R, MATLAB, </a:t>
            </a:r>
            <a:r>
              <a:rPr b="0" i="0" lang="en-US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SciPy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360362" lvl="1" marL="6302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Решения, ориентированные на анализ данных: MS Excel, SAS, SPSS,    </a:t>
            </a:r>
            <a:r>
              <a:rPr b="0" i="0" lang="en-US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descr="LearningCurve2" id="198" name="Google Shape;19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87" y="2914650"/>
            <a:ext cx="5018087" cy="35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 txBox="1"/>
          <p:nvPr/>
        </p:nvSpPr>
        <p:spPr>
          <a:xfrm>
            <a:off x="1754187" y="6484937"/>
            <a:ext cx="799306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- Which Statistical Software to use?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https://sites.google.com/a/nyu.edu/statistical-software-guide/summary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1898650" y="3057525"/>
            <a:ext cx="22018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Curve: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1" name="Google Shape;201;p8"/>
          <p:cNvSpPr txBox="1"/>
          <p:nvPr/>
        </p:nvSpPr>
        <p:spPr>
          <a:xfrm>
            <a:off x="5643562" y="2960687"/>
            <a:ext cx="4033837" cy="2835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 называемая «дуга обучения», говорит нам о сложности освоения инструментов DM: чем круче кривая – тем быстрее можно освоить решение некого усредненного набора задач (множественная регрессия, непараметрический анализ…)</a:t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80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80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Типы данных в R</a:t>
            </a:r>
            <a:endParaRPr/>
          </a:p>
        </p:txBody>
      </p:sp>
      <p:graphicFrame>
        <p:nvGraphicFramePr>
          <p:cNvPr id="1118" name="Google Shape;1118;p80"/>
          <p:cNvGraphicFramePr/>
          <p:nvPr/>
        </p:nvGraphicFramePr>
        <p:xfrm>
          <a:off x="817562" y="1509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{6BAB128C-A39D-431C-8C26-AA6F0F425187}</a:tableStyleId>
              </a:tblPr>
              <a:tblGrid>
                <a:gridCol w="2009775"/>
                <a:gridCol w="4400550"/>
                <a:gridCol w="1871650"/>
              </a:tblGrid>
              <a:tr h="85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Объект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Возможные типы данных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Использование в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объекте нескольких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типов данных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числовой, символьный, комплексный, логический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3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Нет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3E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factor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числовой, символьный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Нет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array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числовой, символьный, комплексный, логический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3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Нет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3EB"/>
                    </a:solidFill>
                  </a:tcPr>
                </a:tc>
              </a:tr>
              <a:tr h="5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matrix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числовой, символьный, комплексный, логический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Нет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data.frame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числовой, символьный, комплексный, логический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3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3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Ts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числовой, символьный, комплексный, логический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числовой, символьный, комплексный, логический, функция, выражение, формула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3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</a:t>
                      </a:r>
                      <a:endParaRPr/>
                    </a:p>
                  </a:txBody>
                  <a:tcPr marT="0" marB="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3EB"/>
                    </a:solidFill>
                  </a:tcPr>
                </a:tc>
              </a:tr>
            </a:tbl>
          </a:graphicData>
        </a:graphic>
      </p:graphicFrame>
      <p:sp>
        <p:nvSpPr>
          <p:cNvPr id="1119" name="Google Shape;1119;p80"/>
          <p:cNvSpPr txBox="1"/>
          <p:nvPr/>
        </p:nvSpPr>
        <p:spPr>
          <a:xfrm>
            <a:off x="8883650" y="6605587"/>
            <a:ext cx="8794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1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81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Выводы</a:t>
            </a:r>
            <a:endParaRPr/>
          </a:p>
        </p:txBody>
      </p:sp>
      <p:sp>
        <p:nvSpPr>
          <p:cNvPr id="1126" name="Google Shape;1126;p81"/>
          <p:cNvSpPr txBox="1"/>
          <p:nvPr>
            <p:ph idx="4294967295" type="body"/>
          </p:nvPr>
        </p:nvSpPr>
        <p:spPr>
          <a:xfrm>
            <a:off x="0" y="1662112"/>
            <a:ext cx="9248775" cy="4703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Во-первых, для R есть замечательная среда разработки — RStudio. Как и сам R доступна для всех трёх основных платформ, плюс есть серверная версия для работы через браузер. Преимущества — есть редактор файлов с подсветкой синтаксиса, список созданных объектов, графики и документация открываются в отдельной области, ну и в целом поприятней голой консоли. 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Во-вторых, R во многом похож на Scheme, только с JavaScript-подобным синтаксисом и без макросов. Зато с такой же системой environment-ов, с такой же нежёсткой типизацией, символами (symbols) и выражениями (expressions) и т.д. Последние 2 фичи, кстати, позволяют решать многие из задач, решаемых в Лиспах за счёт макросов. </a:t>
            </a: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127" name="Google Shape;1127;p81"/>
          <p:cNvSpPr txBox="1"/>
          <p:nvPr/>
        </p:nvSpPr>
        <p:spPr>
          <a:xfrm>
            <a:off x="9026525" y="6605587"/>
            <a:ext cx="7366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2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82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Выводы</a:t>
            </a:r>
            <a:endParaRPr/>
          </a:p>
        </p:txBody>
      </p:sp>
      <p:sp>
        <p:nvSpPr>
          <p:cNvPr id="1134" name="Google Shape;1134;p82"/>
          <p:cNvSpPr txBox="1"/>
          <p:nvPr>
            <p:ph idx="4294967295" type="body"/>
          </p:nvPr>
        </p:nvSpPr>
        <p:spPr>
          <a:xfrm>
            <a:off x="242887" y="1701800"/>
            <a:ext cx="9248775" cy="4703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В-третьих, сразу стоит понимать, что R — язык с историей, т.е. многие его «странности» объясняются именно историческими причинами. Например, в R есть сразу 2 системы объектно-ориентированного программирования — S3 и S4 (про их отличия был вопрос на StackOverflow). При этом нельзя сказать, что одна система является устаревшей — отнюдь, обе используются довольно часто. Историческими же причинами объясняется и отсутствие единой конвенции кода: изначально в R было принято писать всё маленькими буквами и разделять слова точками ("." в R — вполне законный символ в имени, так же, как "_" в Си, например). Но потом пришла S4, в которой точка использовалась при диспетчеризации методов объектов, и имена функций с точками стали не очень очевидными. </a:t>
            </a: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1135" name="Google Shape;1135;p82"/>
          <p:cNvSpPr txBox="1"/>
          <p:nvPr/>
        </p:nvSpPr>
        <p:spPr>
          <a:xfrm>
            <a:off x="8955087" y="6605587"/>
            <a:ext cx="808037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3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83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Выводы</a:t>
            </a:r>
            <a:endParaRPr/>
          </a:p>
        </p:txBody>
      </p:sp>
      <p:sp>
        <p:nvSpPr>
          <p:cNvPr id="1142" name="Google Shape;1142;p83"/>
          <p:cNvSpPr txBox="1"/>
          <p:nvPr>
            <p:ph idx="4294967295" type="body"/>
          </p:nvPr>
        </p:nvSpPr>
        <p:spPr>
          <a:xfrm>
            <a:off x="458787" y="1963737"/>
            <a:ext cx="8789987" cy="41370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В-четвёртых, типизация в R может поначалу сломать мозг. В R у каждого объекта есть как минимум 2 атрибута типа — mode и class (их можно узнать с помощью одноимённых функций — mode() и class()). Грубо говоря, class — это тип самого объекта (например, matrix или table), а mode — это тип примитивов, хранимых в объекте (например, numeric или character). При этом numeric, integer, character и т.д. — это не число, целое и чар, как это принято в других языках, а вектор этих значений. И даже `5` — это не просто число, а вектор из одно элемента. В общем, что касается типов, в R всё очень необычно :)</a:t>
            </a:r>
            <a:endParaRPr/>
          </a:p>
          <a:p>
            <a:pPr indent="-215900" lvl="0" marL="355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83"/>
          <p:cNvSpPr txBox="1"/>
          <p:nvPr/>
        </p:nvSpPr>
        <p:spPr>
          <a:xfrm>
            <a:off x="8955087" y="6605587"/>
            <a:ext cx="808037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84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84"/>
          <p:cNvSpPr txBox="1"/>
          <p:nvPr>
            <p:ph idx="4294967295" type="title"/>
          </p:nvPr>
        </p:nvSpPr>
        <p:spPr>
          <a:xfrm>
            <a:off x="0" y="285750"/>
            <a:ext cx="92487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Выводы</a:t>
            </a:r>
            <a:endParaRPr/>
          </a:p>
        </p:txBody>
      </p:sp>
      <p:sp>
        <p:nvSpPr>
          <p:cNvPr id="1150" name="Google Shape;1150;p84"/>
          <p:cNvSpPr txBox="1"/>
          <p:nvPr>
            <p:ph idx="4294967295" type="body"/>
          </p:nvPr>
        </p:nvSpPr>
        <p:spPr>
          <a:xfrm>
            <a:off x="514350" y="1397000"/>
            <a:ext cx="9248775" cy="5289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В-пятых, в R обращение к данным производится посредством индексации. Например, к пятому элементу (привет, Мила Йовович) вектора `x` можно обратиться как `x[5]`. Но у вектора также может быть атрибут `names`, и тогда к тому же элементу можно обратиться, например, `x[«fifth_element»]`. Кроме оператора `[ ]` есть оператор `[[ ]]` (в основном используется для поиска по спискам — lists) и оператор `$`, который работает только для обращения через имя элемента, но и то не для всех типов. Так что не удивляйтесь, а внимательно читайте документацию.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Кроме того, обратите внимание, что у любого объекта кроме основного значения может быть любое количество атрибутов. Например, class и mode — это просто атрибуты объекта (которые, кстати, можно перезаписывать). Часто можно встретить и такие атрибуты как dim, names/dimnames и др.</a:t>
            </a:r>
            <a:endParaRPr/>
          </a:p>
        </p:txBody>
      </p:sp>
      <p:sp>
        <p:nvSpPr>
          <p:cNvPr id="1151" name="Google Shape;1151;p84"/>
          <p:cNvSpPr txBox="1"/>
          <p:nvPr/>
        </p:nvSpPr>
        <p:spPr>
          <a:xfrm>
            <a:off x="8810625" y="6605587"/>
            <a:ext cx="9525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5"/>
          <p:cNvSpPr/>
          <p:nvPr/>
        </p:nvSpPr>
        <p:spPr>
          <a:xfrm>
            <a:off x="242887" y="322262"/>
            <a:ext cx="9791700" cy="6337300"/>
          </a:xfrm>
          <a:prstGeom prst="roundRect">
            <a:avLst>
              <a:gd fmla="val 16667" name="adj"/>
            </a:avLst>
          </a:prstGeom>
          <a:solidFill>
            <a:srgbClr val="464646">
              <a:alpha val="49803"/>
            </a:srgb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85"/>
          <p:cNvSpPr/>
          <p:nvPr/>
        </p:nvSpPr>
        <p:spPr>
          <a:xfrm>
            <a:off x="501650" y="1187450"/>
            <a:ext cx="9288462" cy="53276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85"/>
          <p:cNvSpPr txBox="1"/>
          <p:nvPr>
            <p:ph idx="1" type="body"/>
          </p:nvPr>
        </p:nvSpPr>
        <p:spPr>
          <a:xfrm>
            <a:off x="900112" y="1474787"/>
            <a:ext cx="84153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9700" lIns="99425" spcFirstLastPara="1" rIns="99425" wrap="square" tIns="49700">
            <a:noAutofit/>
          </a:bodyPr>
          <a:lstStyle/>
          <a:p>
            <a:pPr indent="-666750" lvl="0" marL="666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Adler, R in a Nutshell, Second ed., 2012, 722 p.</a:t>
            </a:r>
            <a:endParaRPr/>
          </a:p>
          <a:p>
            <a:pPr indent="-666750" lvl="0" marL="6667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Тренажер для освоения основ языка R: </a:t>
            </a:r>
            <a:r>
              <a:rPr b="0" i="0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http://tryr.codeschool.com/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от O’Reilly</a:t>
            </a:r>
            <a:endParaRPr/>
          </a:p>
          <a:p>
            <a:pPr indent="-666750" lvl="0" marL="6667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Язык R: из учебной лаборатории — в мир больших данных. Леонид Черняк. </a:t>
            </a:r>
            <a:r>
              <a:rPr b="0" i="0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osp.ru/os/2012/04/13015768/</a:t>
            </a:r>
            <a:endParaRPr/>
          </a:p>
          <a:p>
            <a:pPr indent="-666750" lvl="0" marL="6667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Tutorial. </a:t>
            </a:r>
            <a:r>
              <a:rPr b="0" i="0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http://www.cyclismo.org/tutorial/R</a:t>
            </a:r>
            <a:endParaRPr/>
          </a:p>
          <a:p>
            <a:pPr indent="-666750" lvl="0" marL="6667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vs R for data analysis: An infographic for beginners. 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https://bigdata-madesimple.com/python-vs-r-for-data-analysis-an-infographic-for-beginners/</a:t>
            </a:r>
            <a:endParaRPr/>
          </a:p>
          <a:p>
            <a:pPr indent="-514350" lvl="0" marL="6667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6667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6667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55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85"/>
          <p:cNvSpPr txBox="1"/>
          <p:nvPr/>
        </p:nvSpPr>
        <p:spPr>
          <a:xfrm>
            <a:off x="3625850" y="395287"/>
            <a:ext cx="424815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Литература </a:t>
            </a:r>
            <a:endParaRPr/>
          </a:p>
        </p:txBody>
      </p:sp>
      <p:sp>
        <p:nvSpPr>
          <p:cNvPr id="1161" name="Google Shape;1161;p85"/>
          <p:cNvSpPr txBox="1"/>
          <p:nvPr/>
        </p:nvSpPr>
        <p:spPr>
          <a:xfrm>
            <a:off x="8451850" y="6605587"/>
            <a:ext cx="131127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6"/>
          <p:cNvSpPr/>
          <p:nvPr/>
        </p:nvSpPr>
        <p:spPr>
          <a:xfrm>
            <a:off x="817562" y="1474787"/>
            <a:ext cx="8642350" cy="48244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86"/>
          <p:cNvSpPr/>
          <p:nvPr/>
        </p:nvSpPr>
        <p:spPr>
          <a:xfrm>
            <a:off x="242887" y="322262"/>
            <a:ext cx="9791700" cy="63373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86"/>
          <p:cNvSpPr txBox="1"/>
          <p:nvPr/>
        </p:nvSpPr>
        <p:spPr>
          <a:xfrm>
            <a:off x="890587" y="322262"/>
            <a:ext cx="82804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Вопросы к экзамену</a:t>
            </a:r>
            <a:endParaRPr/>
          </a:p>
        </p:txBody>
      </p:sp>
      <p:sp>
        <p:nvSpPr>
          <p:cNvPr id="1170" name="Google Shape;1170;p86"/>
          <p:cNvSpPr txBox="1"/>
          <p:nvPr/>
        </p:nvSpPr>
        <p:spPr>
          <a:xfrm>
            <a:off x="962025" y="1763712"/>
            <a:ext cx="8424862" cy="42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Каковы основные инструменты аналитики больших данных, провести сравнительную характеристику.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Сравнительная характеристика R и Python.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Охарактеризовать конструкции языка R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Перечислить типы языка R, привести примеры.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Структуры и типы данных в языке R, привести примеры.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Calibri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Векторы, матрицы, фреймы и факторы в R. Сходство и различия, способы обработки. </a:t>
            </a:r>
            <a:endParaRPr/>
          </a:p>
          <a:p>
            <a:pPr indent="-3365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86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/>
          <p:nvPr/>
        </p:nvSpPr>
        <p:spPr>
          <a:xfrm>
            <a:off x="242887" y="322262"/>
            <a:ext cx="9791700" cy="6553200"/>
          </a:xfrm>
          <a:prstGeom prst="roundRect">
            <a:avLst>
              <a:gd fmla="val 16667" name="adj"/>
            </a:avLst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9700" lIns="99425" spcFirstLastPara="1" rIns="99425" wrap="square" tIns="4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458787" y="1403350"/>
            <a:ext cx="9361487" cy="36004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SAS — это аббревиатура от </a:t>
            </a:r>
            <a:r>
              <a:rPr b="0" i="0" lang="en-US" sz="24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Analysis System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которая со временем сталa использоваться в качестве имени собственного для обозначения как самой компании, так и её продуктов, давно уже вышедших за рамки только приложений для статистического анализа.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Основные приложения SAS — настраиваемые системы </a:t>
            </a: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Business Intelligence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для финансового менеджмента, управления рисками, маркетинга, управления цепочками поставок. В решениях учитывается отраслевая специфика, поставляются различные решения для разных отраслей. </a:t>
            </a:r>
            <a:endParaRPr/>
          </a:p>
        </p:txBody>
      </p:sp>
      <p:pic>
        <p:nvPicPr>
          <p:cNvPr descr="SAS logo horiz.svg" id="211" name="Google Shape;21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87" y="179387"/>
            <a:ext cx="261937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9"/>
          <p:cNvSpPr txBox="1"/>
          <p:nvPr/>
        </p:nvSpPr>
        <p:spPr>
          <a:xfrm>
            <a:off x="962025" y="5362575"/>
            <a:ext cx="82819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http://www.sas.com/ru_ru/software/university-edition.html</a:t>
            </a:r>
            <a:endParaRPr/>
          </a:p>
        </p:txBody>
      </p:sp>
      <p:sp>
        <p:nvSpPr>
          <p:cNvPr id="213" name="Google Shape;213;p9"/>
          <p:cNvSpPr txBox="1"/>
          <p:nvPr/>
        </p:nvSpPr>
        <p:spPr>
          <a:xfrm>
            <a:off x="960437" y="5865812"/>
            <a:ext cx="8281987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КУРС: ИСПОЛЬЗОВАНИЕ СИСТЕМЫ SAS ДЛЯ АНАЛИЗА И ПРЕДСТАВЛЕНИЯ ДАННЫХ</a:t>
            </a:r>
            <a:r>
              <a:rPr b="1" i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1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http://pubhealth.spb.ru/SASDIST/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Уроки по SAS:</a:t>
            </a:r>
            <a:r>
              <a:rPr b="1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http://sas-system.blog.ru/?attempt=1</a:t>
            </a:r>
            <a:endParaRPr/>
          </a:p>
        </p:txBody>
      </p:sp>
      <p:sp>
        <p:nvSpPr>
          <p:cNvPr id="214" name="Google Shape;214;p9"/>
          <p:cNvSpPr txBox="1"/>
          <p:nvPr/>
        </p:nvSpPr>
        <p:spPr>
          <a:xfrm>
            <a:off x="7366000" y="6605587"/>
            <a:ext cx="23971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xno">
  <a:themeElements>
    <a:clrScheme name="Воздушный поток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exno">
  <a:themeElements>
    <a:clrScheme name="Воздушный поток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2015-01-17T09:44:41Z</dcterms:created>
  <dc:creator>Tatyana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